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sldIdLst>
    <p:sldId id="284" r:id="rId5"/>
    <p:sldId id="297" r:id="rId6"/>
    <p:sldId id="287" r:id="rId7"/>
    <p:sldId id="298" r:id="rId8"/>
    <p:sldId id="299" r:id="rId9"/>
    <p:sldId id="308" r:id="rId10"/>
    <p:sldId id="315" r:id="rId11"/>
    <p:sldId id="314" r:id="rId12"/>
    <p:sldId id="317" r:id="rId13"/>
    <p:sldId id="316" r:id="rId14"/>
    <p:sldId id="318" r:id="rId15"/>
    <p:sldId id="319" r:id="rId16"/>
    <p:sldId id="320" r:id="rId17"/>
    <p:sldId id="303" r:id="rId18"/>
    <p:sldId id="29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01" autoAdjust="0"/>
    <p:restoredTop sz="94899" autoAdjust="0"/>
  </p:normalViewPr>
  <p:slideViewPr>
    <p:cSldViewPr snapToGrid="0" snapToObjects="1" showGuides="1">
      <p:cViewPr varScale="1">
        <p:scale>
          <a:sx n="85" d="100"/>
          <a:sy n="85" d="100"/>
        </p:scale>
        <p:origin x="533" y="62"/>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pn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6/18/2023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328568" y="1170970"/>
            <a:ext cx="9133243" cy="947030"/>
          </a:xfrm>
        </p:spPr>
        <p:txBody>
          <a:bodyPr/>
          <a:lstStyle/>
          <a:p>
            <a:r>
              <a:rPr lang="en-US" sz="3200" b="1" i="0" dirty="0">
                <a:solidFill>
                  <a:srgbClr val="3C4858"/>
                </a:solidFill>
                <a:effectLst/>
                <a:latin typeface="Manrope"/>
              </a:rPr>
              <a:t>Operation Analytics and Investigating Metric Spike</a:t>
            </a:r>
            <a:endParaRPr lang="en-IN" sz="3200" b="1" i="0" dirty="0">
              <a:effectLst/>
              <a:latin typeface="Century Gothic (Headings)"/>
            </a:endParaRP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1463040" y="4014216"/>
            <a:ext cx="1755289" cy="630936"/>
          </a:xfrm>
        </p:spPr>
        <p:txBody>
          <a:bodyPr/>
          <a:lstStyle/>
          <a:p>
            <a:r>
              <a:rPr lang="en-US" sz="2400" dirty="0"/>
              <a:t>By Sudhansu</a:t>
            </a:r>
          </a:p>
          <a:p>
            <a:endParaRPr lang="en-US" dirty="0"/>
          </a:p>
        </p:txBody>
      </p:sp>
      <p:pic>
        <p:nvPicPr>
          <p:cNvPr id="2" name="Picture 1">
            <a:extLst>
              <a:ext uri="{FF2B5EF4-FFF2-40B4-BE49-F238E27FC236}">
                <a16:creationId xmlns:a16="http://schemas.microsoft.com/office/drawing/2014/main" id="{2B83719E-9833-7E37-B2F0-ED3E813FF47D}"/>
              </a:ext>
            </a:extLst>
          </p:cNvPr>
          <p:cNvPicPr>
            <a:picLocks noChangeAspect="1"/>
          </p:cNvPicPr>
          <p:nvPr/>
        </p:nvPicPr>
        <p:blipFill rotWithShape="1">
          <a:blip r:embed="rId2"/>
          <a:srcRect t="51895" r="35448"/>
          <a:stretch/>
        </p:blipFill>
        <p:spPr>
          <a:xfrm>
            <a:off x="4391114" y="2519083"/>
            <a:ext cx="6070697" cy="2544722"/>
          </a:xfrm>
          <a:prstGeom prst="rect">
            <a:avLst/>
          </a:prstGeom>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5542-C0FA-26E6-5D35-629AFB07C1CF}"/>
              </a:ext>
            </a:extLst>
          </p:cNvPr>
          <p:cNvSpPr>
            <a:spLocks noGrp="1"/>
          </p:cNvSpPr>
          <p:nvPr>
            <p:ph type="title"/>
          </p:nvPr>
        </p:nvSpPr>
        <p:spPr>
          <a:xfrm>
            <a:off x="466163" y="250059"/>
            <a:ext cx="2069411" cy="726155"/>
          </a:xfrm>
        </p:spPr>
        <p:txBody>
          <a:bodyPr/>
          <a:lstStyle/>
          <a:p>
            <a:r>
              <a:rPr lang="en-IN" sz="3600" dirty="0"/>
              <a:t>Insights</a:t>
            </a:r>
            <a:r>
              <a:rPr lang="en-IN" sz="4000" dirty="0"/>
              <a:t> </a:t>
            </a:r>
          </a:p>
        </p:txBody>
      </p:sp>
      <p:sp>
        <p:nvSpPr>
          <p:cNvPr id="3" name="Slide Number Placeholder 2">
            <a:extLst>
              <a:ext uri="{FF2B5EF4-FFF2-40B4-BE49-F238E27FC236}">
                <a16:creationId xmlns:a16="http://schemas.microsoft.com/office/drawing/2014/main" id="{2750B213-C74E-3064-2441-9E465CE99407}"/>
              </a:ext>
            </a:extLst>
          </p:cNvPr>
          <p:cNvSpPr>
            <a:spLocks noGrp="1"/>
          </p:cNvSpPr>
          <p:nvPr>
            <p:ph type="sldNum" sz="quarter" idx="12"/>
          </p:nvPr>
        </p:nvSpPr>
        <p:spPr/>
        <p:txBody>
          <a:bodyPr/>
          <a:lstStyle/>
          <a:p>
            <a:fld id="{8D0AFDD5-844D-364D-8AEC-50CF4D36D55D}" type="slidenum">
              <a:rPr lang="en-US" noProof="0" smtClean="0"/>
              <a:t>10</a:t>
            </a:fld>
            <a:endParaRPr lang="en-US" noProof="0"/>
          </a:p>
        </p:txBody>
      </p:sp>
      <p:sp>
        <p:nvSpPr>
          <p:cNvPr id="5" name="TextBox 4">
            <a:extLst>
              <a:ext uri="{FF2B5EF4-FFF2-40B4-BE49-F238E27FC236}">
                <a16:creationId xmlns:a16="http://schemas.microsoft.com/office/drawing/2014/main" id="{5418E220-D069-11A1-2FA7-7D81F2DD143B}"/>
              </a:ext>
            </a:extLst>
          </p:cNvPr>
          <p:cNvSpPr txBox="1"/>
          <p:nvPr/>
        </p:nvSpPr>
        <p:spPr>
          <a:xfrm>
            <a:off x="430307" y="1330899"/>
            <a:ext cx="6795246" cy="3339376"/>
          </a:xfrm>
          <a:prstGeom prst="rect">
            <a:avLst/>
          </a:prstGeom>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t>/* User Growth: Amount of users growing over time for a </a:t>
            </a:r>
            <a:r>
              <a:rPr lang="en-US" b="1" dirty="0" err="1"/>
              <a:t>product.Your</a:t>
            </a:r>
            <a:r>
              <a:rPr lang="en-US" b="1" dirty="0"/>
              <a:t> task: Calculate the user growth for product?*/ </a:t>
            </a:r>
          </a:p>
          <a:p>
            <a:endParaRPr lang="en-US" b="1" dirty="0">
              <a:solidFill>
                <a:srgbClr val="FFFFFF"/>
              </a:solidFill>
              <a:latin typeface="Courier New" panose="02070309020205020404" pitchFamily="49" charset="0"/>
            </a:endParaRPr>
          </a:p>
          <a:p>
            <a:r>
              <a:rPr lang="en-US" sz="1100" b="0" i="0" dirty="0">
                <a:effectLst/>
                <a:latin typeface="Courier New" panose="02070309020205020404" pitchFamily="49" charset="0"/>
              </a:rPr>
              <a:t>WITH</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new_active_users</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(SELECT</a:t>
            </a:r>
            <a:r>
              <a:rPr lang="en-US" sz="1100" b="0" i="0" dirty="0">
                <a:solidFill>
                  <a:srgbClr val="FFFFFF"/>
                </a:solidFill>
                <a:effectLst/>
                <a:latin typeface="Courier New" panose="02070309020205020404" pitchFamily="49" charset="0"/>
              </a:rPr>
              <a:t> </a:t>
            </a:r>
            <a:r>
              <a:rPr lang="en-US" sz="1100" b="1" i="0" dirty="0" err="1">
                <a:effectLst/>
                <a:latin typeface="Courier New" panose="02070309020205020404" pitchFamily="49" charset="0"/>
              </a:rPr>
              <a:t>Date_format</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activated_at</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"%m %y")</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"Months",</a:t>
            </a:r>
            <a:br>
              <a:rPr lang="en-US" sz="1100" dirty="0"/>
            </a:b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Count</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user_id</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New_users</a:t>
            </a:r>
            <a:r>
              <a:rPr lang="en-US" sz="1100" b="0" i="0" dirty="0">
                <a:effectLst/>
                <a:latin typeface="Courier New" panose="02070309020205020404" pitchFamily="49" charset="0"/>
              </a:rPr>
              <a:t>"</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FROM</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users</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WHERE</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state</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"active"</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GROUP</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BY</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a:t>
            </a:r>
            <a:br>
              <a:rPr lang="en-US" sz="1100" dirty="0"/>
            </a:br>
            <a:r>
              <a:rPr lang="en-US" sz="1100" b="0" i="0" dirty="0">
                <a:effectLst/>
                <a:latin typeface="Courier New" panose="02070309020205020404" pitchFamily="49" charset="0"/>
              </a:rPr>
              <a:t>SELECT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br>
              <a:rPr lang="en-US" sz="1100" dirty="0"/>
            </a:b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Round</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new_users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1" i="0" dirty="0">
                <a:effectLst/>
                <a:latin typeface="Courier New" panose="02070309020205020404" pitchFamily="49" charset="0"/>
              </a:rPr>
              <a:t>Lag</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new_users</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160)</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OVER(ORDER</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BY</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"months")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100,</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2)</a:t>
            </a:r>
          </a:p>
          <a:p>
            <a:r>
              <a:rPr lang="en-US" sz="1100" dirty="0">
                <a:solidFill>
                  <a:srgbClr val="FFFFFF"/>
                </a:solidFill>
                <a:latin typeface="Courier New" panose="02070309020205020404" pitchFamily="49" charset="0"/>
              </a:rPr>
              <a:t>  </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 "% growth rate"</a:t>
            </a:r>
            <a:br>
              <a:rPr lang="en-US" sz="1100" dirty="0"/>
            </a:br>
            <a:r>
              <a:rPr lang="en-US" sz="1100" b="0" i="0" dirty="0">
                <a:effectLst/>
                <a:latin typeface="Courier New" panose="02070309020205020404" pitchFamily="49" charset="0"/>
              </a:rPr>
              <a:t>FROM</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new_active_users</a:t>
            </a:r>
            <a:endParaRPr lang="en-IN" sz="1100" dirty="0">
              <a:solidFill>
                <a:srgbClr val="FFFFFF"/>
              </a:solidFill>
              <a:latin typeface="Courier New" panose="02070309020205020404" pitchFamily="49" charset="0"/>
            </a:endParaRPr>
          </a:p>
          <a:p>
            <a:endParaRPr lang="en-IN" b="1" dirty="0">
              <a:solidFill>
                <a:srgbClr val="FFFFFF"/>
              </a:solidFill>
              <a:latin typeface="Courier New" panose="02070309020205020404" pitchFamily="49" charset="0"/>
            </a:endParaRPr>
          </a:p>
          <a:p>
            <a:endParaRPr lang="en-US" b="1" dirty="0"/>
          </a:p>
        </p:txBody>
      </p:sp>
      <p:pic>
        <p:nvPicPr>
          <p:cNvPr id="6" name="Picture 5">
            <a:extLst>
              <a:ext uri="{FF2B5EF4-FFF2-40B4-BE49-F238E27FC236}">
                <a16:creationId xmlns:a16="http://schemas.microsoft.com/office/drawing/2014/main" id="{C610455F-35E0-95AA-8C5B-5A90364BCC39}"/>
              </a:ext>
            </a:extLst>
          </p:cNvPr>
          <p:cNvPicPr>
            <a:picLocks noChangeAspect="1"/>
          </p:cNvPicPr>
          <p:nvPr/>
        </p:nvPicPr>
        <p:blipFill rotWithShape="1">
          <a:blip r:embed="rId2"/>
          <a:srcRect l="12721" t="35294" r="68750" b="20130"/>
          <a:stretch/>
        </p:blipFill>
        <p:spPr>
          <a:xfrm>
            <a:off x="7682752" y="784052"/>
            <a:ext cx="3514798" cy="4756136"/>
          </a:xfrm>
          <a:prstGeom prst="rect">
            <a:avLst/>
          </a:prstGeom>
        </p:spPr>
      </p:pic>
    </p:spTree>
    <p:extLst>
      <p:ext uri="{BB962C8B-B14F-4D97-AF65-F5344CB8AC3E}">
        <p14:creationId xmlns:p14="http://schemas.microsoft.com/office/powerpoint/2010/main" val="13028343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5542-C0FA-26E6-5D35-629AFB07C1CF}"/>
              </a:ext>
            </a:extLst>
          </p:cNvPr>
          <p:cNvSpPr>
            <a:spLocks noGrp="1"/>
          </p:cNvSpPr>
          <p:nvPr>
            <p:ph type="title"/>
          </p:nvPr>
        </p:nvSpPr>
        <p:spPr>
          <a:xfrm>
            <a:off x="466163" y="250059"/>
            <a:ext cx="2069411" cy="726155"/>
          </a:xfrm>
        </p:spPr>
        <p:txBody>
          <a:bodyPr/>
          <a:lstStyle/>
          <a:p>
            <a:r>
              <a:rPr lang="en-IN" sz="3600" dirty="0"/>
              <a:t>Insights</a:t>
            </a:r>
            <a:r>
              <a:rPr lang="en-IN" sz="4000" dirty="0"/>
              <a:t> </a:t>
            </a:r>
          </a:p>
        </p:txBody>
      </p:sp>
      <p:sp>
        <p:nvSpPr>
          <p:cNvPr id="3" name="Slide Number Placeholder 2">
            <a:extLst>
              <a:ext uri="{FF2B5EF4-FFF2-40B4-BE49-F238E27FC236}">
                <a16:creationId xmlns:a16="http://schemas.microsoft.com/office/drawing/2014/main" id="{2750B213-C74E-3064-2441-9E465CE99407}"/>
              </a:ext>
            </a:extLst>
          </p:cNvPr>
          <p:cNvSpPr>
            <a:spLocks noGrp="1"/>
          </p:cNvSpPr>
          <p:nvPr>
            <p:ph type="sldNum" sz="quarter" idx="12"/>
          </p:nvPr>
        </p:nvSpPr>
        <p:spPr/>
        <p:txBody>
          <a:bodyPr/>
          <a:lstStyle/>
          <a:p>
            <a:fld id="{8D0AFDD5-844D-364D-8AEC-50CF4D36D55D}" type="slidenum">
              <a:rPr lang="en-US" noProof="0" smtClean="0"/>
              <a:t>11</a:t>
            </a:fld>
            <a:endParaRPr lang="en-US" noProof="0"/>
          </a:p>
        </p:txBody>
      </p:sp>
      <p:sp>
        <p:nvSpPr>
          <p:cNvPr id="5" name="TextBox 4">
            <a:extLst>
              <a:ext uri="{FF2B5EF4-FFF2-40B4-BE49-F238E27FC236}">
                <a16:creationId xmlns:a16="http://schemas.microsoft.com/office/drawing/2014/main" id="{5418E220-D069-11A1-2FA7-7D81F2DD143B}"/>
              </a:ext>
            </a:extLst>
          </p:cNvPr>
          <p:cNvSpPr txBox="1"/>
          <p:nvPr/>
        </p:nvSpPr>
        <p:spPr>
          <a:xfrm>
            <a:off x="549537" y="976214"/>
            <a:ext cx="6230470" cy="5278368"/>
          </a:xfrm>
          <a:prstGeom prst="rect">
            <a:avLst/>
          </a:prstGeom>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b="1" dirty="0"/>
              <a:t>/* Weekly Retention: Users getting retained weekly after signing-up for a </a:t>
            </a:r>
            <a:r>
              <a:rPr lang="en-US" sz="1400" b="1" dirty="0" err="1"/>
              <a:t>product.Your</a:t>
            </a:r>
            <a:r>
              <a:rPr lang="en-US" sz="1400" b="1" dirty="0"/>
              <a:t> task: Calculate the weekly retention of users-sign up cohort?*/</a:t>
            </a:r>
          </a:p>
          <a:p>
            <a:endParaRPr lang="en-US" b="1" dirty="0">
              <a:solidFill>
                <a:srgbClr val="FFFFFF"/>
              </a:solidFill>
              <a:latin typeface="Courier New" panose="02070309020205020404" pitchFamily="49" charset="0"/>
            </a:endParaRPr>
          </a:p>
          <a:p>
            <a:r>
              <a:rPr lang="en-US" sz="1050" b="0" i="0" dirty="0">
                <a:effectLst/>
                <a:latin typeface="Courier New" panose="02070309020205020404" pitchFamily="49" charset="0"/>
              </a:rPr>
              <a:t>WITH</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signup_users</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AS</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(SELECT</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user_id</a:t>
            </a:r>
            <a:r>
              <a:rPr lang="en-US" sz="1050" b="0" i="0" dirty="0">
                <a:effectLst/>
                <a:latin typeface="Courier New" panose="02070309020205020404" pitchFamily="49" charset="0"/>
              </a:rPr>
              <a:t>,</a:t>
            </a:r>
            <a:br>
              <a:rPr lang="en-US" sz="1050" dirty="0"/>
            </a:br>
            <a:r>
              <a:rPr lang="en-US" sz="1050" b="0" i="0" dirty="0">
                <a:solidFill>
                  <a:srgbClr val="FFFFFF"/>
                </a:solidFill>
                <a:effectLst/>
                <a:latin typeface="Courier New" panose="02070309020205020404" pitchFamily="49" charset="0"/>
              </a:rPr>
              <a:t>                </a:t>
            </a:r>
            <a:r>
              <a:rPr lang="en-US" sz="1050" b="1" i="0" dirty="0">
                <a:effectLst/>
                <a:latin typeface="Courier New" panose="02070309020205020404" pitchFamily="49" charset="0"/>
              </a:rPr>
              <a:t>Week</a:t>
            </a:r>
            <a:r>
              <a:rPr lang="en-US" sz="1050" b="0" i="0" dirty="0">
                <a:effectLst/>
                <a:latin typeface="Courier New" panose="02070309020205020404" pitchFamily="49" charset="0"/>
              </a:rPr>
              <a:t>(</a:t>
            </a:r>
            <a:r>
              <a:rPr lang="en-US" sz="1050" b="0" i="0" dirty="0" err="1">
                <a:effectLst/>
                <a:latin typeface="Courier New" panose="02070309020205020404" pitchFamily="49" charset="0"/>
              </a:rPr>
              <a:t>occurred_at</a:t>
            </a:r>
            <a:r>
              <a:rPr lang="en-US" sz="1050" b="0" i="0" dirty="0">
                <a:effectLst/>
                <a:latin typeface="Courier New" panose="02070309020205020404" pitchFamily="49" charset="0"/>
              </a:rPr>
              <a:t>)</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AS</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err="1">
                <a:effectLst/>
                <a:latin typeface="Courier New" panose="02070309020205020404" pitchFamily="49" charset="0"/>
              </a:rPr>
              <a:t>sign_up_week</a:t>
            </a:r>
            <a:r>
              <a:rPr lang="en-US" sz="1050" b="0" i="0" dirty="0">
                <a:effectLst/>
                <a:latin typeface="Courier New" panose="02070309020205020404" pitchFamily="49" charset="0"/>
              </a:rPr>
              <a:t>"</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FROM</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events_table</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WHERE</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event_type</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err="1">
                <a:effectLst/>
                <a:latin typeface="Courier New" panose="02070309020205020404" pitchFamily="49" charset="0"/>
              </a:rPr>
              <a:t>signup_flow</a:t>
            </a:r>
            <a:r>
              <a:rPr lang="en-US" sz="1050" b="0" i="0" dirty="0">
                <a:effectLst/>
                <a:latin typeface="Courier New" panose="02070309020205020404" pitchFamily="49" charset="0"/>
              </a:rPr>
              <a:t>"</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AND</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event_name</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err="1">
                <a:effectLst/>
                <a:latin typeface="Courier New" panose="02070309020205020404" pitchFamily="49" charset="0"/>
              </a:rPr>
              <a:t>complete_signup</a:t>
            </a:r>
            <a:r>
              <a:rPr lang="en-US" sz="1050" b="0" i="0" dirty="0">
                <a:effectLst/>
                <a:latin typeface="Courier New" panose="02070309020205020404" pitchFamily="49" charset="0"/>
              </a:rPr>
              <a:t>"),</a:t>
            </a:r>
            <a:br>
              <a:rPr lang="en-US" sz="1050" dirty="0"/>
            </a:b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engagement_users</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AS</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(SELECT</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user_id</a:t>
            </a:r>
            <a:r>
              <a:rPr lang="en-US" sz="1050" b="0" i="0" dirty="0">
                <a:effectLst/>
                <a:latin typeface="Courier New" panose="02070309020205020404" pitchFamily="49" charset="0"/>
              </a:rPr>
              <a:t>,</a:t>
            </a:r>
            <a:br>
              <a:rPr lang="en-US" sz="1050" dirty="0"/>
            </a:br>
            <a:r>
              <a:rPr lang="en-US" sz="1050" b="0" i="0" dirty="0">
                <a:solidFill>
                  <a:srgbClr val="FFFFFF"/>
                </a:solidFill>
                <a:effectLst/>
                <a:latin typeface="Courier New" panose="02070309020205020404" pitchFamily="49" charset="0"/>
              </a:rPr>
              <a:t>                </a:t>
            </a:r>
            <a:r>
              <a:rPr lang="en-US" sz="1050" b="1" i="0" dirty="0">
                <a:effectLst/>
                <a:latin typeface="Courier New" panose="02070309020205020404" pitchFamily="49" charset="0"/>
              </a:rPr>
              <a:t>Week</a:t>
            </a:r>
            <a:r>
              <a:rPr lang="en-US" sz="1050" b="0" i="0" dirty="0">
                <a:effectLst/>
                <a:latin typeface="Courier New" panose="02070309020205020404" pitchFamily="49" charset="0"/>
              </a:rPr>
              <a:t>(</a:t>
            </a:r>
            <a:r>
              <a:rPr lang="en-US" sz="1050" b="0" i="0" dirty="0" err="1">
                <a:effectLst/>
                <a:latin typeface="Courier New" panose="02070309020205020404" pitchFamily="49" charset="0"/>
              </a:rPr>
              <a:t>occurred_at</a:t>
            </a:r>
            <a:r>
              <a:rPr lang="en-US" sz="1050" b="0" i="0" dirty="0">
                <a:effectLst/>
                <a:latin typeface="Courier New" panose="02070309020205020404" pitchFamily="49" charset="0"/>
              </a:rPr>
              <a:t>)</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AS</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err="1">
                <a:effectLst/>
                <a:latin typeface="Courier New" panose="02070309020205020404" pitchFamily="49" charset="0"/>
              </a:rPr>
              <a:t>first_engagement_week</a:t>
            </a:r>
            <a:r>
              <a:rPr lang="en-US" sz="1050" b="0" i="0" dirty="0">
                <a:effectLst/>
                <a:latin typeface="Courier New" panose="02070309020205020404" pitchFamily="49" charset="0"/>
              </a:rPr>
              <a:t>"</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FROM</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events_table</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WHERE</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event_type</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"engagement"),</a:t>
            </a:r>
            <a:br>
              <a:rPr lang="en-US" sz="1050" dirty="0"/>
            </a:b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cal_table</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AS</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(SELECT</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e.user_id</a:t>
            </a:r>
            <a:r>
              <a:rPr lang="en-US" sz="1050" b="0" i="0" dirty="0">
                <a:effectLst/>
                <a:latin typeface="Courier New" panose="02070309020205020404" pitchFamily="49" charset="0"/>
              </a:rPr>
              <a:t>,</a:t>
            </a:r>
            <a:br>
              <a:rPr lang="en-US" sz="1050" dirty="0"/>
            </a:b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e.first_engagement_week</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AS</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err="1">
                <a:effectLst/>
                <a:latin typeface="Courier New" panose="02070309020205020404" pitchFamily="49" charset="0"/>
              </a:rPr>
              <a:t>week_num</a:t>
            </a:r>
            <a:r>
              <a:rPr lang="en-US" sz="1050" b="0" i="0" dirty="0">
                <a:effectLst/>
                <a:latin typeface="Courier New" panose="02070309020205020404" pitchFamily="49" charset="0"/>
              </a:rPr>
              <a:t>",</a:t>
            </a:r>
            <a:br>
              <a:rPr lang="en-US" sz="1050" dirty="0"/>
            </a:b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first_engagement_week</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sign_up_week</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AS</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err="1">
                <a:effectLst/>
                <a:latin typeface="Courier New" panose="02070309020205020404" pitchFamily="49" charset="0"/>
              </a:rPr>
              <a:t>retention_week</a:t>
            </a:r>
            <a:r>
              <a:rPr lang="en-US" sz="1050" b="0" i="0" dirty="0">
                <a:effectLst/>
                <a:latin typeface="Courier New" panose="02070309020205020404" pitchFamily="49" charset="0"/>
              </a:rPr>
              <a:t>"</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FROM</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engagement_users</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e</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LEFT</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JOIN</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signup_users</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s</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ON</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e.user_id</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s.user_id</a:t>
            </a:r>
            <a:r>
              <a:rPr lang="en-US" sz="1050" b="0" i="0" dirty="0">
                <a:effectLst/>
                <a:latin typeface="Courier New" panose="02070309020205020404" pitchFamily="49" charset="0"/>
              </a:rPr>
              <a:t>)</a:t>
            </a:r>
            <a:br>
              <a:rPr lang="en-US" sz="1050" dirty="0"/>
            </a:br>
            <a:r>
              <a:rPr lang="en-US" sz="1050" b="0" i="0" dirty="0">
                <a:effectLst/>
                <a:latin typeface="Courier New" panose="02070309020205020404" pitchFamily="49" charset="0"/>
              </a:rPr>
              <a:t>SELECT</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week_num</a:t>
            </a:r>
            <a:r>
              <a:rPr lang="en-US" sz="1050" b="0" i="0" dirty="0">
                <a:effectLst/>
                <a:latin typeface="Courier New" panose="02070309020205020404" pitchFamily="49" charset="0"/>
              </a:rPr>
              <a:t>,</a:t>
            </a:r>
            <a:br>
              <a:rPr lang="en-US" sz="1050" dirty="0"/>
            </a:br>
            <a:r>
              <a:rPr lang="en-US" sz="1050" b="0" i="0" dirty="0">
                <a:solidFill>
                  <a:srgbClr val="FFFFFF"/>
                </a:solidFill>
                <a:effectLst/>
                <a:latin typeface="Courier New" panose="02070309020205020404" pitchFamily="49" charset="0"/>
              </a:rPr>
              <a:t>       </a:t>
            </a:r>
            <a:r>
              <a:rPr lang="en-US" sz="1050" b="0" i="1" dirty="0">
                <a:effectLst/>
                <a:latin typeface="Courier New" panose="02070309020205020404" pitchFamily="49" charset="0"/>
              </a:rPr>
              <a:t>Sum</a:t>
            </a:r>
            <a:r>
              <a:rPr lang="en-US" sz="1050" b="0" i="0" dirty="0">
                <a:effectLst/>
                <a:latin typeface="Courier New" panose="02070309020205020404" pitchFamily="49" charset="0"/>
              </a:rPr>
              <a:t>(CASE</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WHEN</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retention_week</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1</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THEN</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1</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ELSE</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0</a:t>
            </a:r>
            <a:br>
              <a:rPr lang="en-US" sz="1050" dirty="0"/>
            </a:b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END)</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AS</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"No. of users weekly retain"</a:t>
            </a:r>
            <a:br>
              <a:rPr lang="en-US" sz="1050" dirty="0"/>
            </a:br>
            <a:r>
              <a:rPr lang="en-US" sz="1050" b="0" i="0" dirty="0">
                <a:effectLst/>
                <a:latin typeface="Courier New" panose="02070309020205020404" pitchFamily="49" charset="0"/>
              </a:rPr>
              <a:t>FROM</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cal_table</a:t>
            </a:r>
            <a:br>
              <a:rPr lang="en-US" sz="1050" dirty="0"/>
            </a:br>
            <a:r>
              <a:rPr lang="en-US" sz="1050" b="0" i="0" dirty="0">
                <a:effectLst/>
                <a:latin typeface="Courier New" panose="02070309020205020404" pitchFamily="49" charset="0"/>
              </a:rPr>
              <a:t>GROUP</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BY</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week_num</a:t>
            </a:r>
            <a:br>
              <a:rPr lang="en-US" sz="1050" dirty="0"/>
            </a:br>
            <a:r>
              <a:rPr lang="en-US" sz="1050" b="0" i="0" dirty="0">
                <a:effectLst/>
                <a:latin typeface="Courier New" panose="02070309020205020404" pitchFamily="49" charset="0"/>
              </a:rPr>
              <a:t>ORDER</a:t>
            </a:r>
            <a:r>
              <a:rPr lang="en-US" sz="1050" b="0" i="0" dirty="0">
                <a:solidFill>
                  <a:srgbClr val="FFFFFF"/>
                </a:solidFill>
                <a:effectLst/>
                <a:latin typeface="Courier New" panose="02070309020205020404" pitchFamily="49" charset="0"/>
              </a:rPr>
              <a:t>  </a:t>
            </a:r>
            <a:r>
              <a:rPr lang="en-US" sz="1050" b="0" i="0" dirty="0">
                <a:effectLst/>
                <a:latin typeface="Courier New" panose="02070309020205020404" pitchFamily="49" charset="0"/>
              </a:rPr>
              <a:t>BY</a:t>
            </a:r>
            <a:r>
              <a:rPr lang="en-US" sz="1050" b="0" i="0" dirty="0">
                <a:solidFill>
                  <a:srgbClr val="FFFFFF"/>
                </a:solidFill>
                <a:effectLst/>
                <a:latin typeface="Courier New" panose="02070309020205020404" pitchFamily="49" charset="0"/>
              </a:rPr>
              <a:t> </a:t>
            </a:r>
            <a:r>
              <a:rPr lang="en-US" sz="1050" b="0" i="0" dirty="0" err="1">
                <a:effectLst/>
                <a:latin typeface="Courier New" panose="02070309020205020404" pitchFamily="49" charset="0"/>
              </a:rPr>
              <a:t>week_num</a:t>
            </a:r>
            <a:r>
              <a:rPr lang="en-US" sz="1050" b="0" i="0" dirty="0">
                <a:effectLst/>
                <a:latin typeface="Courier New" panose="02070309020205020404" pitchFamily="49" charset="0"/>
              </a:rPr>
              <a:t>;</a:t>
            </a:r>
            <a:r>
              <a:rPr lang="en-US" sz="1050" b="0" i="0" dirty="0">
                <a:solidFill>
                  <a:srgbClr val="FFFFFF"/>
                </a:solidFill>
                <a:effectLst/>
                <a:latin typeface="Courier New" panose="02070309020205020404" pitchFamily="49" charset="0"/>
              </a:rPr>
              <a:t> </a:t>
            </a:r>
            <a:endParaRPr lang="en-IN" sz="1050" b="1" dirty="0">
              <a:solidFill>
                <a:srgbClr val="FFFFFF"/>
              </a:solidFill>
              <a:latin typeface="Courier New" panose="02070309020205020404" pitchFamily="49" charset="0"/>
            </a:endParaRPr>
          </a:p>
          <a:p>
            <a:endParaRPr lang="en-US" b="1" dirty="0"/>
          </a:p>
        </p:txBody>
      </p:sp>
      <p:pic>
        <p:nvPicPr>
          <p:cNvPr id="6" name="Picture 5">
            <a:extLst>
              <a:ext uri="{FF2B5EF4-FFF2-40B4-BE49-F238E27FC236}">
                <a16:creationId xmlns:a16="http://schemas.microsoft.com/office/drawing/2014/main" id="{41CDF228-5C0E-C3F1-2447-E3DAB79BB5BD}"/>
              </a:ext>
            </a:extLst>
          </p:cNvPr>
          <p:cNvPicPr>
            <a:picLocks noChangeAspect="1"/>
          </p:cNvPicPr>
          <p:nvPr/>
        </p:nvPicPr>
        <p:blipFill rotWithShape="1">
          <a:blip r:embed="rId2"/>
          <a:srcRect l="12574" t="35163" r="71691" b="24314"/>
          <a:stretch/>
        </p:blipFill>
        <p:spPr>
          <a:xfrm>
            <a:off x="7799294" y="1268506"/>
            <a:ext cx="2982875" cy="4320988"/>
          </a:xfrm>
          <a:prstGeom prst="rect">
            <a:avLst/>
          </a:prstGeom>
        </p:spPr>
      </p:pic>
    </p:spTree>
    <p:extLst>
      <p:ext uri="{BB962C8B-B14F-4D97-AF65-F5344CB8AC3E}">
        <p14:creationId xmlns:p14="http://schemas.microsoft.com/office/powerpoint/2010/main" val="2905975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5542-C0FA-26E6-5D35-629AFB07C1CF}"/>
              </a:ext>
            </a:extLst>
          </p:cNvPr>
          <p:cNvSpPr>
            <a:spLocks noGrp="1"/>
          </p:cNvSpPr>
          <p:nvPr>
            <p:ph type="title"/>
          </p:nvPr>
        </p:nvSpPr>
        <p:spPr>
          <a:xfrm>
            <a:off x="466163" y="250059"/>
            <a:ext cx="2069411" cy="726155"/>
          </a:xfrm>
        </p:spPr>
        <p:txBody>
          <a:bodyPr/>
          <a:lstStyle/>
          <a:p>
            <a:r>
              <a:rPr lang="en-IN" sz="3600" dirty="0"/>
              <a:t>Insights</a:t>
            </a:r>
            <a:r>
              <a:rPr lang="en-IN" sz="4000" dirty="0"/>
              <a:t> </a:t>
            </a:r>
          </a:p>
        </p:txBody>
      </p:sp>
      <p:sp>
        <p:nvSpPr>
          <p:cNvPr id="3" name="Slide Number Placeholder 2">
            <a:extLst>
              <a:ext uri="{FF2B5EF4-FFF2-40B4-BE49-F238E27FC236}">
                <a16:creationId xmlns:a16="http://schemas.microsoft.com/office/drawing/2014/main" id="{2750B213-C74E-3064-2441-9E465CE99407}"/>
              </a:ext>
            </a:extLst>
          </p:cNvPr>
          <p:cNvSpPr>
            <a:spLocks noGrp="1"/>
          </p:cNvSpPr>
          <p:nvPr>
            <p:ph type="sldNum" sz="quarter" idx="12"/>
          </p:nvPr>
        </p:nvSpPr>
        <p:spPr/>
        <p:txBody>
          <a:bodyPr/>
          <a:lstStyle/>
          <a:p>
            <a:fld id="{8D0AFDD5-844D-364D-8AEC-50CF4D36D55D}" type="slidenum">
              <a:rPr lang="en-US" noProof="0" smtClean="0"/>
              <a:t>12</a:t>
            </a:fld>
            <a:endParaRPr lang="en-US" noProof="0"/>
          </a:p>
        </p:txBody>
      </p:sp>
      <p:sp>
        <p:nvSpPr>
          <p:cNvPr id="5" name="TextBox 4">
            <a:extLst>
              <a:ext uri="{FF2B5EF4-FFF2-40B4-BE49-F238E27FC236}">
                <a16:creationId xmlns:a16="http://schemas.microsoft.com/office/drawing/2014/main" id="{5418E220-D069-11A1-2FA7-7D81F2DD143B}"/>
              </a:ext>
            </a:extLst>
          </p:cNvPr>
          <p:cNvSpPr txBox="1"/>
          <p:nvPr/>
        </p:nvSpPr>
        <p:spPr>
          <a:xfrm>
            <a:off x="591672" y="1360359"/>
            <a:ext cx="6230470" cy="3339376"/>
          </a:xfrm>
          <a:prstGeom prst="rect">
            <a:avLst/>
          </a:prstGeom>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t>/*Weekly Engagement: To measure the activeness of a user. Measuring if the user finds quality in a product/service </a:t>
            </a:r>
            <a:r>
              <a:rPr lang="en-US" b="1" dirty="0" err="1"/>
              <a:t>weekly.Your</a:t>
            </a:r>
            <a:r>
              <a:rPr lang="en-US" b="1" dirty="0"/>
              <a:t> task: Calculate the weekly engagement per device?*/</a:t>
            </a:r>
          </a:p>
          <a:p>
            <a:endParaRPr lang="en-US" b="1" dirty="0">
              <a:solidFill>
                <a:srgbClr val="FFFFFF"/>
              </a:solidFill>
              <a:latin typeface="Courier New" panose="02070309020205020404" pitchFamily="49" charset="0"/>
            </a:endParaRPr>
          </a:p>
          <a:p>
            <a:r>
              <a:rPr lang="en-US" sz="1100" b="0" i="0" dirty="0">
                <a:effectLst/>
                <a:latin typeface="Courier New" panose="02070309020205020404" pitchFamily="49" charset="0"/>
              </a:rPr>
              <a:t>SELECT</a:t>
            </a:r>
            <a:r>
              <a:rPr lang="en-US" sz="1100" b="0" i="0" dirty="0">
                <a:solidFill>
                  <a:srgbClr val="FFFFFF"/>
                </a:solidFill>
                <a:effectLst/>
                <a:latin typeface="Courier New" panose="02070309020205020404" pitchFamily="49" charset="0"/>
              </a:rPr>
              <a:t> </a:t>
            </a:r>
            <a:r>
              <a:rPr lang="en-US" sz="1100" b="1" i="0" dirty="0" err="1">
                <a:effectLst/>
                <a:latin typeface="Courier New" panose="02070309020205020404" pitchFamily="49" charset="0"/>
              </a:rPr>
              <a:t>Concat</a:t>
            </a:r>
            <a:r>
              <a:rPr lang="en-US" sz="1100" b="0" i="0" dirty="0">
                <a:effectLst/>
                <a:latin typeface="Courier New" panose="02070309020205020404" pitchFamily="49" charset="0"/>
              </a:rPr>
              <a:t>("week-",</a:t>
            </a:r>
            <a:r>
              <a:rPr lang="en-US" sz="1100" b="0" i="0" dirty="0">
                <a:solidFill>
                  <a:srgbClr val="FFFFFF"/>
                </a:solidFill>
                <a:effectLst/>
                <a:latin typeface="Courier New" panose="02070309020205020404" pitchFamily="49" charset="0"/>
              </a:rPr>
              <a:t> </a:t>
            </a:r>
            <a:r>
              <a:rPr lang="en-US" sz="1100" b="1" i="0" dirty="0">
                <a:effectLst/>
                <a:latin typeface="Courier New" panose="02070309020205020404" pitchFamily="49" charset="0"/>
              </a:rPr>
              <a:t>Week</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occurred_at</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Year</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occurred_at</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"week number",</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device,</a:t>
            </a:r>
            <a:br>
              <a:rPr lang="en-US" sz="1100" dirty="0"/>
            </a:b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Count</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user_id</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"count of weekly engagement"</a:t>
            </a:r>
            <a:br>
              <a:rPr lang="en-US" sz="1100" dirty="0"/>
            </a:br>
            <a:r>
              <a:rPr lang="en-US" sz="1100" b="0" i="0" dirty="0">
                <a:effectLst/>
                <a:latin typeface="Courier New" panose="02070309020205020404" pitchFamily="49" charset="0"/>
              </a:rPr>
              <a:t>FROM</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events_table</a:t>
            </a:r>
            <a:br>
              <a:rPr lang="en-US" sz="1100" dirty="0"/>
            </a:br>
            <a:r>
              <a:rPr lang="en-US" sz="1100" b="0" i="0" dirty="0">
                <a:effectLst/>
                <a:latin typeface="Courier New" panose="02070309020205020404" pitchFamily="49" charset="0"/>
              </a:rPr>
              <a:t>WHERE</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event_type</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"engagement"</a:t>
            </a:r>
            <a:br>
              <a:rPr lang="en-US" sz="1100" dirty="0"/>
            </a:br>
            <a:r>
              <a:rPr lang="en-US" sz="1100" b="0" i="0" dirty="0">
                <a:effectLst/>
                <a:latin typeface="Courier New" panose="02070309020205020404" pitchFamily="49" charset="0"/>
              </a:rPr>
              <a:t>GROUP</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BY</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2</a:t>
            </a:r>
            <a:br>
              <a:rPr lang="en-US" sz="1100" dirty="0"/>
            </a:br>
            <a:r>
              <a:rPr lang="en-US" sz="1100" b="0" i="0" dirty="0">
                <a:effectLst/>
                <a:latin typeface="Courier New" panose="02070309020205020404" pitchFamily="49" charset="0"/>
              </a:rPr>
              <a:t>ORDER</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BY</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2;</a:t>
            </a:r>
            <a:endParaRPr lang="en-IN" sz="1100" b="1" dirty="0">
              <a:solidFill>
                <a:srgbClr val="FFFFFF"/>
              </a:solidFill>
              <a:latin typeface="Courier New" panose="02070309020205020404" pitchFamily="49" charset="0"/>
            </a:endParaRPr>
          </a:p>
          <a:p>
            <a:endParaRPr lang="en-US" b="1" dirty="0"/>
          </a:p>
        </p:txBody>
      </p:sp>
      <p:pic>
        <p:nvPicPr>
          <p:cNvPr id="6" name="Picture 5">
            <a:extLst>
              <a:ext uri="{FF2B5EF4-FFF2-40B4-BE49-F238E27FC236}">
                <a16:creationId xmlns:a16="http://schemas.microsoft.com/office/drawing/2014/main" id="{91275BBC-5A7F-67EF-A742-7A52D34FCBC3}"/>
              </a:ext>
            </a:extLst>
          </p:cNvPr>
          <p:cNvPicPr>
            <a:picLocks noChangeAspect="1"/>
          </p:cNvPicPr>
          <p:nvPr/>
        </p:nvPicPr>
        <p:blipFill rotWithShape="1">
          <a:blip r:embed="rId2"/>
          <a:srcRect l="12573" t="35163" r="64265" b="12811"/>
          <a:stretch/>
        </p:blipFill>
        <p:spPr>
          <a:xfrm>
            <a:off x="7754470" y="757494"/>
            <a:ext cx="3597257" cy="4545106"/>
          </a:xfrm>
          <a:prstGeom prst="rect">
            <a:avLst/>
          </a:prstGeom>
        </p:spPr>
      </p:pic>
    </p:spTree>
    <p:extLst>
      <p:ext uri="{BB962C8B-B14F-4D97-AF65-F5344CB8AC3E}">
        <p14:creationId xmlns:p14="http://schemas.microsoft.com/office/powerpoint/2010/main" val="5697012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5542-C0FA-26E6-5D35-629AFB07C1CF}"/>
              </a:ext>
            </a:extLst>
          </p:cNvPr>
          <p:cNvSpPr>
            <a:spLocks noGrp="1"/>
          </p:cNvSpPr>
          <p:nvPr>
            <p:ph type="title"/>
          </p:nvPr>
        </p:nvSpPr>
        <p:spPr>
          <a:xfrm>
            <a:off x="466163" y="73216"/>
            <a:ext cx="2069411" cy="726155"/>
          </a:xfrm>
        </p:spPr>
        <p:txBody>
          <a:bodyPr/>
          <a:lstStyle/>
          <a:p>
            <a:r>
              <a:rPr lang="en-IN" sz="3600" dirty="0"/>
              <a:t>Insights</a:t>
            </a:r>
            <a:r>
              <a:rPr lang="en-IN" sz="4000" dirty="0"/>
              <a:t> </a:t>
            </a:r>
          </a:p>
        </p:txBody>
      </p:sp>
      <p:sp>
        <p:nvSpPr>
          <p:cNvPr id="3" name="Slide Number Placeholder 2">
            <a:extLst>
              <a:ext uri="{FF2B5EF4-FFF2-40B4-BE49-F238E27FC236}">
                <a16:creationId xmlns:a16="http://schemas.microsoft.com/office/drawing/2014/main" id="{2750B213-C74E-3064-2441-9E465CE99407}"/>
              </a:ext>
            </a:extLst>
          </p:cNvPr>
          <p:cNvSpPr>
            <a:spLocks noGrp="1"/>
          </p:cNvSpPr>
          <p:nvPr>
            <p:ph type="sldNum" sz="quarter" idx="12"/>
          </p:nvPr>
        </p:nvSpPr>
        <p:spPr/>
        <p:txBody>
          <a:bodyPr/>
          <a:lstStyle/>
          <a:p>
            <a:fld id="{8D0AFDD5-844D-364D-8AEC-50CF4D36D55D}" type="slidenum">
              <a:rPr lang="en-US" noProof="0" smtClean="0"/>
              <a:t>13</a:t>
            </a:fld>
            <a:endParaRPr lang="en-US" noProof="0"/>
          </a:p>
        </p:txBody>
      </p:sp>
      <p:sp>
        <p:nvSpPr>
          <p:cNvPr id="5" name="TextBox 4">
            <a:extLst>
              <a:ext uri="{FF2B5EF4-FFF2-40B4-BE49-F238E27FC236}">
                <a16:creationId xmlns:a16="http://schemas.microsoft.com/office/drawing/2014/main" id="{5418E220-D069-11A1-2FA7-7D81F2DD143B}"/>
              </a:ext>
            </a:extLst>
          </p:cNvPr>
          <p:cNvSpPr txBox="1"/>
          <p:nvPr/>
        </p:nvSpPr>
        <p:spPr>
          <a:xfrm>
            <a:off x="331695" y="799371"/>
            <a:ext cx="6849034" cy="5493812"/>
          </a:xfrm>
          <a:prstGeom prst="rect">
            <a:avLst/>
          </a:prstGeom>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t>/* Email Engagement: Users engaging with the email </a:t>
            </a:r>
            <a:r>
              <a:rPr lang="en-US" b="1" dirty="0" err="1"/>
              <a:t>service.Your</a:t>
            </a:r>
            <a:r>
              <a:rPr lang="en-US" b="1" dirty="0"/>
              <a:t> task: Calculate the email engagement metrics?*/</a:t>
            </a:r>
          </a:p>
          <a:p>
            <a:endParaRPr lang="en-US" b="1" dirty="0">
              <a:solidFill>
                <a:srgbClr val="FFFFFF"/>
              </a:solidFill>
              <a:latin typeface="Courier New" panose="02070309020205020404" pitchFamily="49" charset="0"/>
            </a:endParaRPr>
          </a:p>
          <a:p>
            <a:r>
              <a:rPr lang="en-US" sz="1100" b="0" i="0" dirty="0">
                <a:effectLst/>
                <a:latin typeface="Courier New" panose="02070309020205020404" pitchFamily="49" charset="0"/>
              </a:rPr>
              <a:t>WITH</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email_metric</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(SELECT</a:t>
            </a:r>
            <a:r>
              <a:rPr lang="en-US" sz="1100" b="0" i="0" dirty="0">
                <a:solidFill>
                  <a:srgbClr val="FFFFFF"/>
                </a:solidFill>
                <a:effectLst/>
                <a:latin typeface="Courier New" panose="02070309020205020404" pitchFamily="49" charset="0"/>
              </a:rPr>
              <a:t> </a:t>
            </a:r>
            <a:r>
              <a:rPr lang="en-US" sz="1100" b="1" i="0" dirty="0">
                <a:effectLst/>
                <a:latin typeface="Courier New" panose="02070309020205020404" pitchFamily="49" charset="0"/>
              </a:rPr>
              <a:t>Week</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occurred_at</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week_num</a:t>
            </a:r>
            <a:r>
              <a:rPr lang="en-US" sz="1100" b="0" i="0" dirty="0">
                <a:effectLst/>
                <a:latin typeface="Courier New" panose="02070309020205020404" pitchFamily="49" charset="0"/>
              </a:rPr>
              <a:t>,</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CASE</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WHEN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action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sent_weekly_digest</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THEN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ELSE</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0</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END</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sent_weekly_digest</a:t>
            </a:r>
            <a:r>
              <a:rPr lang="en-US" sz="1100" b="0" i="0" dirty="0">
                <a:effectLst/>
                <a:latin typeface="Courier New" panose="02070309020205020404" pitchFamily="49" charset="0"/>
              </a:rPr>
              <a:t>",</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CASE</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WHEN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action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email_open</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THEN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ELSE</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0</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END</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email_open</a:t>
            </a:r>
            <a:r>
              <a:rPr lang="en-US" sz="1100" b="0" i="0" dirty="0">
                <a:effectLst/>
                <a:latin typeface="Courier New" panose="02070309020205020404" pitchFamily="49" charset="0"/>
              </a:rPr>
              <a:t>",</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CASE</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WHEN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action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email_clickthrough</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THEN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ELSE</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0</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END</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email_clickthrough</a:t>
            </a:r>
            <a:r>
              <a:rPr lang="en-US" sz="1100" b="0" i="0" dirty="0">
                <a:effectLst/>
                <a:latin typeface="Courier New" panose="02070309020205020404" pitchFamily="49" charset="0"/>
              </a:rPr>
              <a:t>",</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CASE</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WHEN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action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sent_reengagement_email</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THEN</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ELSE</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0</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END</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sent_reengagement_email</a:t>
            </a:r>
            <a:r>
              <a:rPr lang="en-US" sz="1100" b="0" i="0" dirty="0">
                <a:effectLst/>
                <a:latin typeface="Courier New" panose="02070309020205020404" pitchFamily="49" charset="0"/>
              </a:rPr>
              <a:t>"</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FROM</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email_events</a:t>
            </a:r>
            <a:r>
              <a:rPr lang="en-US" sz="1100" b="0" i="0" dirty="0">
                <a:effectLst/>
                <a:latin typeface="Courier New" panose="02070309020205020404" pitchFamily="49" charset="0"/>
              </a:rPr>
              <a:t>)</a:t>
            </a:r>
            <a:br>
              <a:rPr lang="en-US" sz="1100" dirty="0"/>
            </a:br>
            <a:r>
              <a:rPr lang="en-US" sz="1100" b="0" i="0" dirty="0">
                <a:effectLst/>
                <a:latin typeface="Courier New" panose="02070309020205020404" pitchFamily="49" charset="0"/>
              </a:rPr>
              <a:t>SELECT</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week_num</a:t>
            </a:r>
            <a:r>
              <a:rPr lang="en-US" sz="1100" b="0" i="0" dirty="0">
                <a:effectLst/>
                <a:latin typeface="Courier New" panose="02070309020205020404" pitchFamily="49" charset="0"/>
              </a:rPr>
              <a:t>,</a:t>
            </a:r>
            <a:br>
              <a:rPr lang="en-US" sz="1100" dirty="0"/>
            </a:b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Avg</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sent_weekly_digest</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sent_weekly_digest</a:t>
            </a:r>
            <a:r>
              <a:rPr lang="en-US" sz="1100" b="0" i="0" dirty="0">
                <a:effectLst/>
                <a:latin typeface="Courier New" panose="02070309020205020404" pitchFamily="49" charset="0"/>
              </a:rPr>
              <a:t> Rate",</a:t>
            </a:r>
            <a:br>
              <a:rPr lang="en-US" sz="1100" dirty="0"/>
            </a:b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Avg</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email_open</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email_open</a:t>
            </a:r>
            <a:r>
              <a:rPr lang="en-US" sz="1100" b="0" i="0" dirty="0">
                <a:effectLst/>
                <a:latin typeface="Courier New" panose="02070309020205020404" pitchFamily="49" charset="0"/>
              </a:rPr>
              <a:t> Rate",</a:t>
            </a:r>
            <a:br>
              <a:rPr lang="en-US" sz="1100" dirty="0"/>
            </a:b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Avg</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email_clickthrough</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email_clickthrough</a:t>
            </a:r>
            <a:r>
              <a:rPr lang="en-US" sz="1100" b="0" i="0" dirty="0">
                <a:effectLst/>
                <a:latin typeface="Courier New" panose="02070309020205020404" pitchFamily="49" charset="0"/>
              </a:rPr>
              <a:t> Rate",</a:t>
            </a:r>
            <a:br>
              <a:rPr lang="en-US" sz="1100" dirty="0"/>
            </a:b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Avg</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sent_reengagement_email</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sent_reengagement_email</a:t>
            </a:r>
            <a:r>
              <a:rPr lang="en-US" sz="1100" b="0" i="0" dirty="0">
                <a:effectLst/>
                <a:latin typeface="Courier New" panose="02070309020205020404" pitchFamily="49" charset="0"/>
              </a:rPr>
              <a:t> Rate"</a:t>
            </a:r>
            <a:br>
              <a:rPr lang="en-US" sz="1100" dirty="0"/>
            </a:br>
            <a:r>
              <a:rPr lang="en-US" sz="1100" b="0" i="0" dirty="0">
                <a:effectLst/>
                <a:latin typeface="Courier New" panose="02070309020205020404" pitchFamily="49" charset="0"/>
              </a:rPr>
              <a:t>FROM</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email_metric</a:t>
            </a:r>
            <a:br>
              <a:rPr lang="en-US" sz="1100" dirty="0"/>
            </a:br>
            <a:r>
              <a:rPr lang="en-US" sz="1100" b="0" i="0" dirty="0">
                <a:effectLst/>
                <a:latin typeface="Courier New" panose="02070309020205020404" pitchFamily="49" charset="0"/>
              </a:rPr>
              <a:t>GROUP</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BY</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week_num</a:t>
            </a:r>
            <a:br>
              <a:rPr lang="en-US" sz="1100" dirty="0"/>
            </a:br>
            <a:r>
              <a:rPr lang="en-US" sz="1100" b="0" i="0" dirty="0">
                <a:effectLst/>
                <a:latin typeface="Courier New" panose="02070309020205020404" pitchFamily="49" charset="0"/>
              </a:rPr>
              <a:t>ORDER</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BY</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week_num</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endParaRPr lang="en-US" sz="1100" b="1" dirty="0"/>
          </a:p>
        </p:txBody>
      </p:sp>
      <p:pic>
        <p:nvPicPr>
          <p:cNvPr id="6" name="Picture 5">
            <a:extLst>
              <a:ext uri="{FF2B5EF4-FFF2-40B4-BE49-F238E27FC236}">
                <a16:creationId xmlns:a16="http://schemas.microsoft.com/office/drawing/2014/main" id="{895FDF05-9698-E62B-3F66-E960FA0E2697}"/>
              </a:ext>
            </a:extLst>
          </p:cNvPr>
          <p:cNvPicPr>
            <a:picLocks noChangeAspect="1"/>
          </p:cNvPicPr>
          <p:nvPr/>
        </p:nvPicPr>
        <p:blipFill rotWithShape="1">
          <a:blip r:embed="rId2"/>
          <a:srcRect l="12721" t="35643" r="46471" b="23268"/>
          <a:stretch/>
        </p:blipFill>
        <p:spPr>
          <a:xfrm>
            <a:off x="6003166" y="1470212"/>
            <a:ext cx="5919892" cy="3352800"/>
          </a:xfrm>
          <a:prstGeom prst="rect">
            <a:avLst/>
          </a:prstGeom>
        </p:spPr>
      </p:pic>
    </p:spTree>
    <p:extLst>
      <p:ext uri="{BB962C8B-B14F-4D97-AF65-F5344CB8AC3E}">
        <p14:creationId xmlns:p14="http://schemas.microsoft.com/office/powerpoint/2010/main" val="3382869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ABF01-89D1-A1C5-E81A-D19C50778AF5}"/>
              </a:ext>
            </a:extLst>
          </p:cNvPr>
          <p:cNvSpPr>
            <a:spLocks noGrp="1"/>
          </p:cNvSpPr>
          <p:nvPr>
            <p:ph type="title"/>
          </p:nvPr>
        </p:nvSpPr>
        <p:spPr>
          <a:xfrm>
            <a:off x="1139952" y="512064"/>
            <a:ext cx="7313766" cy="1014984"/>
          </a:xfrm>
        </p:spPr>
        <p:txBody>
          <a:bodyPr/>
          <a:lstStyle/>
          <a:p>
            <a:pPr algn="l"/>
            <a:r>
              <a:rPr lang="en-IN" dirty="0"/>
              <a:t>Results</a:t>
            </a:r>
          </a:p>
        </p:txBody>
      </p:sp>
      <p:sp>
        <p:nvSpPr>
          <p:cNvPr id="3" name="Slide Number Placeholder 2">
            <a:extLst>
              <a:ext uri="{FF2B5EF4-FFF2-40B4-BE49-F238E27FC236}">
                <a16:creationId xmlns:a16="http://schemas.microsoft.com/office/drawing/2014/main" id="{52B48262-338B-C844-ACAD-DF729D2FC4BE}"/>
              </a:ext>
            </a:extLst>
          </p:cNvPr>
          <p:cNvSpPr>
            <a:spLocks noGrp="1"/>
          </p:cNvSpPr>
          <p:nvPr>
            <p:ph type="sldNum" sz="quarter" idx="12"/>
          </p:nvPr>
        </p:nvSpPr>
        <p:spPr/>
        <p:txBody>
          <a:bodyPr/>
          <a:lstStyle/>
          <a:p>
            <a:fld id="{8D0AFDD5-844D-364D-8AEC-50CF4D36D55D}" type="slidenum">
              <a:rPr lang="en-US" noProof="0" smtClean="0"/>
              <a:t>14</a:t>
            </a:fld>
            <a:endParaRPr lang="en-US" noProof="0"/>
          </a:p>
        </p:txBody>
      </p:sp>
      <p:sp>
        <p:nvSpPr>
          <p:cNvPr id="6" name="TextBox 5">
            <a:extLst>
              <a:ext uri="{FF2B5EF4-FFF2-40B4-BE49-F238E27FC236}">
                <a16:creationId xmlns:a16="http://schemas.microsoft.com/office/drawing/2014/main" id="{E862CC53-114D-2A86-6886-6B7221CCEFFA}"/>
              </a:ext>
            </a:extLst>
          </p:cNvPr>
          <p:cNvSpPr txBox="1"/>
          <p:nvPr/>
        </p:nvSpPr>
        <p:spPr>
          <a:xfrm>
            <a:off x="614082" y="1954305"/>
            <a:ext cx="11264153" cy="2554545"/>
          </a:xfrm>
          <a:prstGeom prst="rect">
            <a:avLst/>
          </a:prstGeom>
          <a:noFill/>
        </p:spPr>
        <p:txBody>
          <a:bodyPr wrap="square" rtlCol="0">
            <a:spAutoFit/>
          </a:bodyPr>
          <a:lstStyle/>
          <a:p>
            <a:pPr marL="285750" indent="-285750" algn="l">
              <a:buFont typeface="Wingdings" panose="05000000000000000000" pitchFamily="2" charset="2"/>
              <a:buChar char="q"/>
            </a:pPr>
            <a:r>
              <a:rPr lang="en-US" sz="2000" dirty="0"/>
              <a:t>In this project, I learned how to apply advanced SQL concepts like Windows Functions, etc. I understood how the real-world industry works. It helped me in mastering my SQL concepts. I learned how to ask the right questions given the circumstances. From the given data and questions, which columns to consider and how to find the valuable insights which help the business to grow. I learned how the company find different areas related to the company to improve it further. I got to know about investigating metric spike (why there is a boom and why there is a dip).</a:t>
            </a:r>
            <a:endParaRPr lang="en-US" sz="2000" b="0" i="0" dirty="0">
              <a:solidFill>
                <a:srgbClr val="000000"/>
              </a:solidFill>
              <a:effectLst/>
              <a:latin typeface="Univers Condensed Light (Body)"/>
            </a:endParaRPr>
          </a:p>
          <a:p>
            <a:pPr marL="800100" lvl="1" indent="-342900">
              <a:buFont typeface="Wingdings" panose="05000000000000000000" pitchFamily="2" charset="2"/>
              <a:buChar char="Ø"/>
            </a:pPr>
            <a:endParaRPr lang="en-US" sz="2000" b="0" i="0" dirty="0">
              <a:solidFill>
                <a:srgbClr val="000000"/>
              </a:solidFill>
              <a:effectLst/>
              <a:latin typeface="Univers Condensed Light (Body)"/>
            </a:endParaRPr>
          </a:p>
          <a:p>
            <a:pPr marL="800100" lvl="1" indent="-342900">
              <a:buFont typeface="Wingdings" panose="05000000000000000000" pitchFamily="2" charset="2"/>
              <a:buChar char="Ø"/>
            </a:pPr>
            <a:endParaRPr lang="en-US" sz="2000" b="0" i="0" dirty="0">
              <a:solidFill>
                <a:srgbClr val="000000"/>
              </a:solidFill>
              <a:effectLst/>
              <a:latin typeface="Univers Condensed Light (Body)"/>
            </a:endParaRPr>
          </a:p>
          <a:p>
            <a:pPr algn="l"/>
            <a:endParaRPr lang="en-US" sz="2000" b="0" i="0" dirty="0">
              <a:solidFill>
                <a:srgbClr val="000000"/>
              </a:solidFill>
              <a:effectLst/>
              <a:latin typeface="Univers Condensed Light (Body)"/>
            </a:endParaRPr>
          </a:p>
        </p:txBody>
      </p:sp>
    </p:spTree>
    <p:extLst>
      <p:ext uri="{BB962C8B-B14F-4D97-AF65-F5344CB8AC3E}">
        <p14:creationId xmlns:p14="http://schemas.microsoft.com/office/powerpoint/2010/main" val="1201486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a:xfrm>
            <a:off x="3965448" y="2574036"/>
            <a:ext cx="4873752" cy="1709928"/>
          </a:xfrm>
        </p:spPr>
        <p:txBody>
          <a:bodyPr/>
          <a:lstStyle/>
          <a:p>
            <a:r>
              <a:rPr lang="en-US" dirty="0"/>
              <a:t>Thank you</a:t>
            </a:r>
          </a:p>
        </p:txBody>
      </p:sp>
    </p:spTree>
    <p:extLst>
      <p:ext uri="{BB962C8B-B14F-4D97-AF65-F5344CB8AC3E}">
        <p14:creationId xmlns:p14="http://schemas.microsoft.com/office/powerpoint/2010/main" val="2397583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55E7E0F-F8CD-396C-0A96-C441A1BE8B77}"/>
              </a:ext>
            </a:extLst>
          </p:cNvPr>
          <p:cNvSpPr>
            <a:spLocks noGrp="1"/>
          </p:cNvSpPr>
          <p:nvPr>
            <p:ph type="sldNum" sz="quarter" idx="12"/>
          </p:nvPr>
        </p:nvSpPr>
        <p:spPr/>
        <p:txBody>
          <a:bodyPr/>
          <a:lstStyle/>
          <a:p>
            <a:fld id="{8D0AFDD5-844D-364D-8AEC-50CF4D36D55D}" type="slidenum">
              <a:rPr lang="en-US" noProof="0" smtClean="0"/>
              <a:t>2</a:t>
            </a:fld>
            <a:endParaRPr lang="en-US" noProof="0"/>
          </a:p>
        </p:txBody>
      </p:sp>
      <p:sp>
        <p:nvSpPr>
          <p:cNvPr id="4" name="Date Placeholder 3">
            <a:extLst>
              <a:ext uri="{FF2B5EF4-FFF2-40B4-BE49-F238E27FC236}">
                <a16:creationId xmlns:a16="http://schemas.microsoft.com/office/drawing/2014/main" id="{FE36729B-46D1-8846-9924-8F38BB1538F1}"/>
              </a:ext>
            </a:extLst>
          </p:cNvPr>
          <p:cNvSpPr>
            <a:spLocks noGrp="1"/>
          </p:cNvSpPr>
          <p:nvPr>
            <p:ph type="dt" sz="half" idx="10"/>
          </p:nvPr>
        </p:nvSpPr>
        <p:spPr/>
        <p:txBody>
          <a:bodyPr/>
          <a:lstStyle/>
          <a:p>
            <a:r>
              <a:rPr lang="en-US" noProof="0" dirty="0"/>
              <a:t>2023</a:t>
            </a:r>
          </a:p>
        </p:txBody>
      </p:sp>
      <p:sp>
        <p:nvSpPr>
          <p:cNvPr id="5" name="TextBox 4">
            <a:extLst>
              <a:ext uri="{FF2B5EF4-FFF2-40B4-BE49-F238E27FC236}">
                <a16:creationId xmlns:a16="http://schemas.microsoft.com/office/drawing/2014/main" id="{AE702978-23BE-90AF-12E6-611FB5DC01C7}"/>
              </a:ext>
            </a:extLst>
          </p:cNvPr>
          <p:cNvSpPr txBox="1"/>
          <p:nvPr/>
        </p:nvSpPr>
        <p:spPr>
          <a:xfrm>
            <a:off x="883021" y="210208"/>
            <a:ext cx="3547766" cy="1015663"/>
          </a:xfrm>
          <a:prstGeom prst="rect">
            <a:avLst/>
          </a:prstGeom>
          <a:noFill/>
        </p:spPr>
        <p:txBody>
          <a:bodyPr wrap="square" rtlCol="0">
            <a:spAutoFit/>
          </a:bodyPr>
          <a:lstStyle/>
          <a:p>
            <a:r>
              <a:rPr lang="en-IN" sz="6000" dirty="0">
                <a:latin typeface="Century Gothic (Headings)"/>
              </a:rPr>
              <a:t>AGENDA</a:t>
            </a:r>
          </a:p>
        </p:txBody>
      </p:sp>
      <p:sp>
        <p:nvSpPr>
          <p:cNvPr id="6" name="TextBox 5">
            <a:extLst>
              <a:ext uri="{FF2B5EF4-FFF2-40B4-BE49-F238E27FC236}">
                <a16:creationId xmlns:a16="http://schemas.microsoft.com/office/drawing/2014/main" id="{B6C83516-38FF-DAD6-F727-DA830FF22016}"/>
              </a:ext>
            </a:extLst>
          </p:cNvPr>
          <p:cNvSpPr txBox="1"/>
          <p:nvPr/>
        </p:nvSpPr>
        <p:spPr>
          <a:xfrm>
            <a:off x="1241054" y="1662223"/>
            <a:ext cx="4828566" cy="3700372"/>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IN" sz="2800" dirty="0"/>
              <a:t>  </a:t>
            </a:r>
            <a:r>
              <a:rPr lang="en-IN" sz="3200" dirty="0"/>
              <a:t>Project Description</a:t>
            </a:r>
          </a:p>
          <a:p>
            <a:pPr marL="285750" indent="-285750">
              <a:lnSpc>
                <a:spcPct val="150000"/>
              </a:lnSpc>
              <a:buFont typeface="Wingdings" panose="05000000000000000000" pitchFamily="2" charset="2"/>
              <a:buChar char="q"/>
            </a:pPr>
            <a:r>
              <a:rPr lang="en-IN" sz="3200" dirty="0"/>
              <a:t>  Approach</a:t>
            </a:r>
          </a:p>
          <a:p>
            <a:pPr marL="285750" indent="-285750">
              <a:lnSpc>
                <a:spcPct val="150000"/>
              </a:lnSpc>
              <a:buFont typeface="Wingdings" panose="05000000000000000000" pitchFamily="2" charset="2"/>
              <a:buChar char="q"/>
            </a:pPr>
            <a:r>
              <a:rPr lang="en-IN" sz="3200" dirty="0"/>
              <a:t>  Tech-Stack Used</a:t>
            </a:r>
          </a:p>
          <a:p>
            <a:pPr marL="285750" indent="-285750">
              <a:lnSpc>
                <a:spcPct val="150000"/>
              </a:lnSpc>
              <a:buFont typeface="Wingdings" panose="05000000000000000000" pitchFamily="2" charset="2"/>
              <a:buChar char="q"/>
            </a:pPr>
            <a:r>
              <a:rPr lang="en-IN" sz="3200" dirty="0"/>
              <a:t>  Insights</a:t>
            </a:r>
          </a:p>
          <a:p>
            <a:pPr marL="285750" indent="-285750">
              <a:lnSpc>
                <a:spcPct val="150000"/>
              </a:lnSpc>
              <a:buFont typeface="Wingdings" panose="05000000000000000000" pitchFamily="2" charset="2"/>
              <a:buChar char="q"/>
            </a:pPr>
            <a:r>
              <a:rPr lang="en-IN" sz="3200" dirty="0"/>
              <a:t>  Result</a:t>
            </a:r>
          </a:p>
        </p:txBody>
      </p:sp>
    </p:spTree>
    <p:extLst>
      <p:ext uri="{BB962C8B-B14F-4D97-AF65-F5344CB8AC3E}">
        <p14:creationId xmlns:p14="http://schemas.microsoft.com/office/powerpoint/2010/main" val="19661318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340406" y="1198298"/>
            <a:ext cx="5566724" cy="728293"/>
          </a:xfrm>
        </p:spPr>
        <p:txBody>
          <a:bodyPr/>
          <a:lstStyle/>
          <a:p>
            <a:r>
              <a:rPr lang="en-US" sz="4400" dirty="0">
                <a:sym typeface="DM Sans Medium"/>
              </a:rPr>
              <a:t>Project Description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070565" y="2356283"/>
            <a:ext cx="6149429" cy="3112188"/>
          </a:xfrm>
        </p:spPr>
        <p:txBody>
          <a:bodyPr/>
          <a:lstStyle/>
          <a:p>
            <a:r>
              <a:rPr lang="en-US" sz="1400" dirty="0"/>
              <a:t>With the help of operation analytics, the company can find the areas on which it must improve upon. Being one of the most important parts of a company, this kind of analysis is further used to understanding between cross-functional teams, and more effective workflows. Investigating metric spike is also an important part of operation analytics as being a Data Analyst we must be able to understand or make other teams understand questions like- Why is there a dip in daily engagement? Why have sales taken a dip? Etc. Questions like these must be answered daily and for that it’s very important to investigate metric spike.</a:t>
            </a:r>
          </a:p>
          <a:p>
            <a:r>
              <a:rPr lang="en-US" sz="1400" dirty="0"/>
              <a:t>   working for a company like Microsoft designated as Data Analyst Lead and is provided with different data sets, tables from which I must derive certain insights out of it and answer the questions asked by different departments.</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3</a:t>
            </a:fld>
            <a:endParaRPr lang="en-US" dirty="0"/>
          </a:p>
        </p:txBody>
      </p:sp>
      <p:pic>
        <p:nvPicPr>
          <p:cNvPr id="11" name="Picture 10">
            <a:extLst>
              <a:ext uri="{FF2B5EF4-FFF2-40B4-BE49-F238E27FC236}">
                <a16:creationId xmlns:a16="http://schemas.microsoft.com/office/drawing/2014/main" id="{D83B09FA-2173-A8A7-E58F-2E24FB070478}"/>
              </a:ext>
            </a:extLst>
          </p:cNvPr>
          <p:cNvPicPr>
            <a:picLocks noChangeAspect="1"/>
          </p:cNvPicPr>
          <p:nvPr/>
        </p:nvPicPr>
        <p:blipFill rotWithShape="1">
          <a:blip r:embed="rId2"/>
          <a:srcRect l="56858" t="2744" r="10441" b="10196"/>
          <a:stretch/>
        </p:blipFill>
        <p:spPr>
          <a:xfrm>
            <a:off x="8068233" y="277904"/>
            <a:ext cx="3801038" cy="5970495"/>
          </a:xfrm>
          <a:prstGeom prst="rect">
            <a:avLst/>
          </a:prstGeom>
        </p:spPr>
      </p:pic>
    </p:spTree>
    <p:extLst>
      <p:ext uri="{BB962C8B-B14F-4D97-AF65-F5344CB8AC3E}">
        <p14:creationId xmlns:p14="http://schemas.microsoft.com/office/powerpoint/2010/main" val="3780002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8DEB9-AC65-E838-E304-E0AD81655C30}"/>
              </a:ext>
            </a:extLst>
          </p:cNvPr>
          <p:cNvSpPr>
            <a:spLocks noGrp="1"/>
          </p:cNvSpPr>
          <p:nvPr>
            <p:ph type="title"/>
          </p:nvPr>
        </p:nvSpPr>
        <p:spPr>
          <a:xfrm>
            <a:off x="1427716" y="951963"/>
            <a:ext cx="6473952" cy="928922"/>
          </a:xfrm>
        </p:spPr>
        <p:txBody>
          <a:bodyPr/>
          <a:lstStyle/>
          <a:p>
            <a:r>
              <a:rPr lang="en-IN" dirty="0"/>
              <a:t>Approach</a:t>
            </a:r>
          </a:p>
        </p:txBody>
      </p:sp>
      <p:sp>
        <p:nvSpPr>
          <p:cNvPr id="8" name="Slide Number Placeholder 7">
            <a:extLst>
              <a:ext uri="{FF2B5EF4-FFF2-40B4-BE49-F238E27FC236}">
                <a16:creationId xmlns:a16="http://schemas.microsoft.com/office/drawing/2014/main" id="{72440C0B-4C15-DA8B-E9C8-A09E4A1D84CD}"/>
              </a:ext>
            </a:extLst>
          </p:cNvPr>
          <p:cNvSpPr>
            <a:spLocks noGrp="1"/>
          </p:cNvSpPr>
          <p:nvPr>
            <p:ph type="sldNum" sz="quarter" idx="18"/>
          </p:nvPr>
        </p:nvSpPr>
        <p:spPr/>
        <p:txBody>
          <a:bodyPr/>
          <a:lstStyle/>
          <a:p>
            <a:fld id="{8D0AFDD5-844D-364D-8AEC-50CF4D36D55D}" type="slidenum">
              <a:rPr lang="en-US" noProof="0" smtClean="0"/>
              <a:pPr/>
              <a:t>4</a:t>
            </a:fld>
            <a:endParaRPr lang="en-US" noProof="0"/>
          </a:p>
        </p:txBody>
      </p:sp>
      <p:sp>
        <p:nvSpPr>
          <p:cNvPr id="12" name="TextBox 11">
            <a:extLst>
              <a:ext uri="{FF2B5EF4-FFF2-40B4-BE49-F238E27FC236}">
                <a16:creationId xmlns:a16="http://schemas.microsoft.com/office/drawing/2014/main" id="{2D328C4B-6659-1A02-179B-0CD0FF8C2D8B}"/>
              </a:ext>
            </a:extLst>
          </p:cNvPr>
          <p:cNvSpPr txBox="1"/>
          <p:nvPr/>
        </p:nvSpPr>
        <p:spPr>
          <a:xfrm>
            <a:off x="1427716" y="1949341"/>
            <a:ext cx="8783085" cy="1477328"/>
          </a:xfrm>
          <a:prstGeom prst="rect">
            <a:avLst/>
          </a:prstGeom>
          <a:noFill/>
        </p:spPr>
        <p:txBody>
          <a:bodyPr wrap="square" rtlCol="0">
            <a:spAutoFit/>
          </a:bodyPr>
          <a:lstStyle/>
          <a:p>
            <a:pPr algn="just"/>
            <a:r>
              <a:rPr lang="en-IN" b="1" dirty="0"/>
              <a:t>Database creation : </a:t>
            </a:r>
            <a:r>
              <a:rPr lang="en-IN" dirty="0"/>
              <a:t>Created and inserted the values in the database using the DDL &amp; DML SQL queries provided by the product manager(as per project) in the MySQL database using MySQL workbench.</a:t>
            </a:r>
          </a:p>
          <a:p>
            <a:pPr algn="just"/>
            <a:endParaRPr lang="en-IN" dirty="0"/>
          </a:p>
          <a:p>
            <a:pPr algn="just"/>
            <a:r>
              <a:rPr lang="en-IN" b="1" dirty="0"/>
              <a:t>Extraction of insights : </a:t>
            </a:r>
            <a:r>
              <a:rPr lang="en-IN" dirty="0"/>
              <a:t>After creating the database required insights are generated from the database tables by running SQL queries in MySQL workbench.</a:t>
            </a:r>
            <a:endParaRPr lang="en-IN" b="1" dirty="0"/>
          </a:p>
        </p:txBody>
      </p:sp>
      <p:sp>
        <p:nvSpPr>
          <p:cNvPr id="3" name="TextBox 2">
            <a:extLst>
              <a:ext uri="{FF2B5EF4-FFF2-40B4-BE49-F238E27FC236}">
                <a16:creationId xmlns:a16="http://schemas.microsoft.com/office/drawing/2014/main" id="{6EFED5C8-CCE2-BDDE-41C1-832D824A44FB}"/>
              </a:ext>
            </a:extLst>
          </p:cNvPr>
          <p:cNvSpPr txBox="1"/>
          <p:nvPr/>
        </p:nvSpPr>
        <p:spPr>
          <a:xfrm>
            <a:off x="1427716" y="3656491"/>
            <a:ext cx="3874779" cy="646331"/>
          </a:xfrm>
          <a:prstGeom prst="rect">
            <a:avLst/>
          </a:prstGeom>
          <a:noFill/>
        </p:spPr>
        <p:txBody>
          <a:bodyPr wrap="none" rtlCol="0">
            <a:spAutoFit/>
          </a:bodyPr>
          <a:lstStyle/>
          <a:p>
            <a:r>
              <a:rPr lang="en-IN" sz="3600" dirty="0">
                <a:latin typeface="Century Gothic (Headings)"/>
              </a:rPr>
              <a:t>Tech-Stack Used</a:t>
            </a:r>
          </a:p>
        </p:txBody>
      </p:sp>
      <p:sp>
        <p:nvSpPr>
          <p:cNvPr id="4" name="TextBox 3">
            <a:extLst>
              <a:ext uri="{FF2B5EF4-FFF2-40B4-BE49-F238E27FC236}">
                <a16:creationId xmlns:a16="http://schemas.microsoft.com/office/drawing/2014/main" id="{6502627B-78F5-ACA2-5DC7-FE6F22022E67}"/>
              </a:ext>
            </a:extLst>
          </p:cNvPr>
          <p:cNvSpPr txBox="1"/>
          <p:nvPr/>
        </p:nvSpPr>
        <p:spPr>
          <a:xfrm>
            <a:off x="1426080" y="4318972"/>
            <a:ext cx="8783086" cy="923330"/>
          </a:xfrm>
          <a:prstGeom prst="rect">
            <a:avLst/>
          </a:prstGeom>
          <a:noFill/>
        </p:spPr>
        <p:txBody>
          <a:bodyPr wrap="square" rtlCol="0">
            <a:spAutoFit/>
          </a:bodyPr>
          <a:lstStyle/>
          <a:p>
            <a:r>
              <a:rPr lang="en-US" dirty="0">
                <a:latin typeface="Univers Condensed Light (Body)"/>
              </a:rPr>
              <a:t>Used MySQL Community Server - GPL Version 8.0.29 and Connector Version C++ 8.0.29 for creating my project as MySQL Community Server - GPL is a free and open-source relational database management system that uses SQL.</a:t>
            </a:r>
            <a:endParaRPr lang="en-IN" dirty="0">
              <a:latin typeface="Univers Condensed Light (Body)"/>
            </a:endParaRPr>
          </a:p>
        </p:txBody>
      </p:sp>
    </p:spTree>
    <p:extLst>
      <p:ext uri="{BB962C8B-B14F-4D97-AF65-F5344CB8AC3E}">
        <p14:creationId xmlns:p14="http://schemas.microsoft.com/office/powerpoint/2010/main" val="36583154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5542-C0FA-26E6-5D35-629AFB07C1CF}"/>
              </a:ext>
            </a:extLst>
          </p:cNvPr>
          <p:cNvSpPr>
            <a:spLocks noGrp="1"/>
          </p:cNvSpPr>
          <p:nvPr>
            <p:ph type="title"/>
          </p:nvPr>
        </p:nvSpPr>
        <p:spPr>
          <a:xfrm>
            <a:off x="466163" y="250059"/>
            <a:ext cx="5629837" cy="726155"/>
          </a:xfrm>
        </p:spPr>
        <p:txBody>
          <a:bodyPr/>
          <a:lstStyle/>
          <a:p>
            <a:r>
              <a:rPr lang="en-IN" sz="3600" dirty="0"/>
              <a:t>Insights : </a:t>
            </a:r>
            <a:r>
              <a:rPr lang="en-IN" sz="3600" i="0" dirty="0">
                <a:solidFill>
                  <a:srgbClr val="3C4858"/>
                </a:solidFill>
                <a:effectLst/>
                <a:latin typeface="Century Gothic (Headings)"/>
              </a:rPr>
              <a:t>Job Data</a:t>
            </a:r>
            <a:r>
              <a:rPr lang="en-IN" sz="3600" dirty="0">
                <a:latin typeface="Century Gothic (Headings)"/>
              </a:rPr>
              <a:t> </a:t>
            </a:r>
          </a:p>
        </p:txBody>
      </p:sp>
      <p:sp>
        <p:nvSpPr>
          <p:cNvPr id="3" name="Slide Number Placeholder 2">
            <a:extLst>
              <a:ext uri="{FF2B5EF4-FFF2-40B4-BE49-F238E27FC236}">
                <a16:creationId xmlns:a16="http://schemas.microsoft.com/office/drawing/2014/main" id="{2750B213-C74E-3064-2441-9E465CE99407}"/>
              </a:ext>
            </a:extLst>
          </p:cNvPr>
          <p:cNvSpPr>
            <a:spLocks noGrp="1"/>
          </p:cNvSpPr>
          <p:nvPr>
            <p:ph type="sldNum" sz="quarter" idx="12"/>
          </p:nvPr>
        </p:nvSpPr>
        <p:spPr/>
        <p:txBody>
          <a:bodyPr/>
          <a:lstStyle/>
          <a:p>
            <a:fld id="{8D0AFDD5-844D-364D-8AEC-50CF4D36D55D}" type="slidenum">
              <a:rPr lang="en-US" noProof="0" smtClean="0"/>
              <a:t>5</a:t>
            </a:fld>
            <a:endParaRPr lang="en-US" noProof="0"/>
          </a:p>
        </p:txBody>
      </p:sp>
      <p:sp>
        <p:nvSpPr>
          <p:cNvPr id="5" name="TextBox 4">
            <a:extLst>
              <a:ext uri="{FF2B5EF4-FFF2-40B4-BE49-F238E27FC236}">
                <a16:creationId xmlns:a16="http://schemas.microsoft.com/office/drawing/2014/main" id="{5418E220-D069-11A1-2FA7-7D81F2DD143B}"/>
              </a:ext>
            </a:extLst>
          </p:cNvPr>
          <p:cNvSpPr txBox="1"/>
          <p:nvPr/>
        </p:nvSpPr>
        <p:spPr>
          <a:xfrm>
            <a:off x="466163" y="1321935"/>
            <a:ext cx="6893859" cy="2923877"/>
          </a:xfrm>
          <a:prstGeom prst="rect">
            <a:avLst/>
          </a:prstGeom>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t># </a:t>
            </a:r>
            <a:r>
              <a:rPr lang="en-US" sz="2000" b="1" dirty="0"/>
              <a:t>Number of jobs reviewed: Amount of jobs reviewed over </a:t>
            </a:r>
            <a:r>
              <a:rPr lang="en-US" sz="2000" b="1" dirty="0" err="1"/>
              <a:t>time.task</a:t>
            </a:r>
            <a:r>
              <a:rPr lang="en-US" sz="2000" b="1" dirty="0"/>
              <a:t>: Calculate the number of jobs reviewed per hour per day for November 2020?</a:t>
            </a:r>
            <a:endParaRPr lang="en-US" b="1" dirty="0"/>
          </a:p>
          <a:p>
            <a:r>
              <a:rPr lang="en-US" b="1" dirty="0"/>
              <a:t> </a:t>
            </a:r>
          </a:p>
          <a:p>
            <a:pPr lvl="1"/>
            <a:r>
              <a:rPr lang="en-US" sz="1100" b="0" i="0" dirty="0">
                <a:effectLst/>
                <a:latin typeface="Courier New" panose="02070309020205020404" pitchFamily="49" charset="0"/>
              </a:rPr>
              <a:t>WITH</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jobs_review_per_hr</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(SELECT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ds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"review date",</a:t>
            </a:r>
            <a:br>
              <a:rPr lang="en-US" sz="1100" dirty="0"/>
            </a:b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Round</a:t>
            </a:r>
            <a:r>
              <a:rPr lang="en-US" sz="1100" b="0" i="0" dirty="0">
                <a:effectLst/>
                <a:latin typeface="Courier New" panose="02070309020205020404" pitchFamily="49" charset="0"/>
              </a:rPr>
              <a:t>(</a:t>
            </a:r>
            <a:r>
              <a:rPr lang="en-US" sz="1100" b="0" i="1" dirty="0">
                <a:effectLst/>
                <a:latin typeface="Courier New" panose="02070309020205020404" pitchFamily="49" charset="0"/>
              </a:rPr>
              <a:t>Count</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job_id</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Sum</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time_spent</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3600)</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review_per_hr</a:t>
            </a:r>
            <a:r>
              <a:rPr lang="en-US" sz="1100" b="0" i="0" dirty="0">
                <a:effectLst/>
                <a:latin typeface="Courier New" panose="02070309020205020404" pitchFamily="49" charset="0"/>
              </a:rPr>
              <a:t>"</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FROM</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job_data</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WHERE</a:t>
            </a: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Month</a:t>
            </a:r>
            <a:r>
              <a:rPr lang="en-US" sz="1100" b="0" i="0" dirty="0">
                <a:effectLst/>
                <a:latin typeface="Courier New" panose="02070309020205020404" pitchFamily="49" charset="0"/>
              </a:rPr>
              <a:t>(ds)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11</a:t>
            </a:r>
            <a:br>
              <a:rPr lang="en-US" sz="1100" dirty="0"/>
            </a:b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GROUP</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BY</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ds)</a:t>
            </a:r>
            <a:br>
              <a:rPr lang="en-US" sz="1100" dirty="0"/>
            </a:br>
            <a:r>
              <a:rPr lang="en-US" sz="1100" b="0" i="0" dirty="0">
                <a:effectLst/>
                <a:latin typeface="Courier New" panose="02070309020205020404" pitchFamily="49" charset="0"/>
              </a:rPr>
              <a:t>SELECT</a:t>
            </a:r>
            <a:r>
              <a:rPr lang="en-US" sz="1100" b="0" i="0" dirty="0">
                <a:solidFill>
                  <a:srgbClr val="FFFFFF"/>
                </a:solidFill>
                <a:effectLst/>
                <a:latin typeface="Courier New" panose="02070309020205020404" pitchFamily="49" charset="0"/>
              </a:rPr>
              <a:t> </a:t>
            </a:r>
            <a:r>
              <a:rPr lang="en-US" sz="1100" b="0" i="1" dirty="0">
                <a:effectLst/>
                <a:latin typeface="Courier New" panose="02070309020205020404" pitchFamily="49" charset="0"/>
              </a:rPr>
              <a:t>Round</a:t>
            </a:r>
            <a:r>
              <a:rPr lang="en-US" sz="1100" b="0" i="0" dirty="0">
                <a:effectLst/>
                <a:latin typeface="Courier New" panose="02070309020205020404" pitchFamily="49" charset="0"/>
              </a:rPr>
              <a:t>(</a:t>
            </a:r>
            <a:r>
              <a:rPr lang="en-US" sz="1100" b="0" i="1" dirty="0">
                <a:effectLst/>
                <a:latin typeface="Courier New" panose="02070309020205020404" pitchFamily="49" charset="0"/>
              </a:rPr>
              <a:t>Sum</a:t>
            </a:r>
            <a:r>
              <a:rPr lang="en-US" sz="1100" b="0" i="0" dirty="0">
                <a:effectLst/>
                <a:latin typeface="Courier New" panose="02070309020205020404" pitchFamily="49" charset="0"/>
              </a:rPr>
              <a:t>(</a:t>
            </a:r>
            <a:r>
              <a:rPr lang="en-US" sz="1100" b="0" i="0" dirty="0" err="1">
                <a:effectLst/>
                <a:latin typeface="Courier New" panose="02070309020205020404" pitchFamily="49" charset="0"/>
              </a:rPr>
              <a:t>review_per_hr</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30)</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AS</a:t>
            </a:r>
            <a:r>
              <a:rPr lang="en-US" sz="1100" b="0" i="0" dirty="0">
                <a:solidFill>
                  <a:srgbClr val="FFFFFF"/>
                </a:solidFill>
                <a:effectLst/>
                <a:latin typeface="Courier New" panose="02070309020205020404" pitchFamily="49" charset="0"/>
              </a:rPr>
              <a:t> </a:t>
            </a:r>
            <a:r>
              <a:rPr lang="en-US" sz="1100" b="0" i="0" dirty="0">
                <a:effectLst/>
                <a:latin typeface="Courier New" panose="02070309020205020404" pitchFamily="49" charset="0"/>
              </a:rPr>
              <a:t>"jobs reviewed per </a:t>
            </a:r>
            <a:r>
              <a:rPr lang="en-US" sz="1100" b="0" i="0" dirty="0" err="1">
                <a:effectLst/>
                <a:latin typeface="Courier New" panose="02070309020205020404" pitchFamily="49" charset="0"/>
              </a:rPr>
              <a:t>hr</a:t>
            </a:r>
            <a:r>
              <a:rPr lang="en-US" sz="1100" b="0" i="0" dirty="0">
                <a:effectLst/>
                <a:latin typeface="Courier New" panose="02070309020205020404" pitchFamily="49" charset="0"/>
              </a:rPr>
              <a:t> per day"</a:t>
            </a:r>
            <a:br>
              <a:rPr lang="en-US" sz="1100" dirty="0"/>
            </a:br>
            <a:r>
              <a:rPr lang="en-US" sz="1100" b="0" i="0" dirty="0">
                <a:effectLst/>
                <a:latin typeface="Courier New" panose="02070309020205020404" pitchFamily="49" charset="0"/>
              </a:rPr>
              <a:t>FROM</a:t>
            </a:r>
            <a:r>
              <a:rPr lang="en-US" sz="1100" b="0" i="0" dirty="0">
                <a:solidFill>
                  <a:srgbClr val="FFFFFF"/>
                </a:solidFill>
                <a:effectLst/>
                <a:latin typeface="Courier New" panose="02070309020205020404" pitchFamily="49" charset="0"/>
              </a:rPr>
              <a:t>   </a:t>
            </a:r>
            <a:r>
              <a:rPr lang="en-US" sz="1100" b="0" i="0" dirty="0" err="1">
                <a:effectLst/>
                <a:latin typeface="Courier New" panose="02070309020205020404" pitchFamily="49" charset="0"/>
              </a:rPr>
              <a:t>jobs_review_per_hr</a:t>
            </a:r>
            <a:r>
              <a:rPr lang="en-US" sz="1100" b="0" i="0" dirty="0">
                <a:effectLst/>
                <a:latin typeface="Courier New" panose="02070309020205020404" pitchFamily="49" charset="0"/>
              </a:rPr>
              <a:t>;</a:t>
            </a:r>
            <a:endParaRPr lang="en-US" sz="1100" dirty="0">
              <a:solidFill>
                <a:srgbClr val="FFFFFF"/>
              </a:solidFill>
              <a:latin typeface="Courier New" panose="02070309020205020404" pitchFamily="49" charset="0"/>
            </a:endParaRPr>
          </a:p>
          <a:p>
            <a:endParaRPr lang="en-US" b="1" dirty="0"/>
          </a:p>
        </p:txBody>
      </p:sp>
      <p:pic>
        <p:nvPicPr>
          <p:cNvPr id="6" name="Picture 5">
            <a:extLst>
              <a:ext uri="{FF2B5EF4-FFF2-40B4-BE49-F238E27FC236}">
                <a16:creationId xmlns:a16="http://schemas.microsoft.com/office/drawing/2014/main" id="{2B27AA6F-A93D-E8E8-06E7-387FEBFF2F16}"/>
              </a:ext>
            </a:extLst>
          </p:cNvPr>
          <p:cNvPicPr>
            <a:picLocks noChangeAspect="1"/>
          </p:cNvPicPr>
          <p:nvPr/>
        </p:nvPicPr>
        <p:blipFill rotWithShape="1">
          <a:blip r:embed="rId2"/>
          <a:srcRect l="12647" t="34902" r="74926" b="58170"/>
          <a:stretch/>
        </p:blipFill>
        <p:spPr>
          <a:xfrm>
            <a:off x="7933764" y="1981199"/>
            <a:ext cx="3544610" cy="1111624"/>
          </a:xfrm>
          <a:prstGeom prst="rect">
            <a:avLst/>
          </a:prstGeom>
        </p:spPr>
      </p:pic>
    </p:spTree>
    <p:extLst>
      <p:ext uri="{BB962C8B-B14F-4D97-AF65-F5344CB8AC3E}">
        <p14:creationId xmlns:p14="http://schemas.microsoft.com/office/powerpoint/2010/main" val="29460762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5542-C0FA-26E6-5D35-629AFB07C1CF}"/>
              </a:ext>
            </a:extLst>
          </p:cNvPr>
          <p:cNvSpPr>
            <a:spLocks noGrp="1"/>
          </p:cNvSpPr>
          <p:nvPr>
            <p:ph type="title"/>
          </p:nvPr>
        </p:nvSpPr>
        <p:spPr>
          <a:xfrm>
            <a:off x="466163" y="250059"/>
            <a:ext cx="2069411" cy="726155"/>
          </a:xfrm>
        </p:spPr>
        <p:txBody>
          <a:bodyPr/>
          <a:lstStyle/>
          <a:p>
            <a:r>
              <a:rPr lang="en-IN" sz="3600" dirty="0"/>
              <a:t>Insights</a:t>
            </a:r>
            <a:r>
              <a:rPr lang="en-IN" sz="4000" dirty="0"/>
              <a:t> </a:t>
            </a:r>
          </a:p>
        </p:txBody>
      </p:sp>
      <p:sp>
        <p:nvSpPr>
          <p:cNvPr id="3" name="Slide Number Placeholder 2">
            <a:extLst>
              <a:ext uri="{FF2B5EF4-FFF2-40B4-BE49-F238E27FC236}">
                <a16:creationId xmlns:a16="http://schemas.microsoft.com/office/drawing/2014/main" id="{2750B213-C74E-3064-2441-9E465CE99407}"/>
              </a:ext>
            </a:extLst>
          </p:cNvPr>
          <p:cNvSpPr>
            <a:spLocks noGrp="1"/>
          </p:cNvSpPr>
          <p:nvPr>
            <p:ph type="sldNum" sz="quarter" idx="12"/>
          </p:nvPr>
        </p:nvSpPr>
        <p:spPr/>
        <p:txBody>
          <a:bodyPr/>
          <a:lstStyle/>
          <a:p>
            <a:fld id="{8D0AFDD5-844D-364D-8AEC-50CF4D36D55D}" type="slidenum">
              <a:rPr lang="en-US" noProof="0" smtClean="0"/>
              <a:t>6</a:t>
            </a:fld>
            <a:endParaRPr lang="en-US" noProof="0"/>
          </a:p>
        </p:txBody>
      </p:sp>
      <p:sp>
        <p:nvSpPr>
          <p:cNvPr id="5" name="TextBox 4">
            <a:extLst>
              <a:ext uri="{FF2B5EF4-FFF2-40B4-BE49-F238E27FC236}">
                <a16:creationId xmlns:a16="http://schemas.microsoft.com/office/drawing/2014/main" id="{5418E220-D069-11A1-2FA7-7D81F2DD143B}"/>
              </a:ext>
            </a:extLst>
          </p:cNvPr>
          <p:cNvSpPr txBox="1"/>
          <p:nvPr/>
        </p:nvSpPr>
        <p:spPr>
          <a:xfrm>
            <a:off x="430307" y="1214358"/>
            <a:ext cx="6194611" cy="4154984"/>
          </a:xfrm>
          <a:prstGeom prst="rect">
            <a:avLst/>
          </a:prstGeom>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t>/* Throughput: It is the no. of events happening per </a:t>
            </a:r>
            <a:r>
              <a:rPr lang="en-US" b="1" dirty="0" err="1"/>
              <a:t>second.task</a:t>
            </a:r>
            <a:r>
              <a:rPr lang="en-US" b="1" dirty="0"/>
              <a:t>: Let’s say the above metric is called throughput. Calculate 7 day rolling average of throughput? For </a:t>
            </a:r>
            <a:r>
              <a:rPr lang="en-US" b="1" dirty="0" err="1"/>
              <a:t>throughput,do</a:t>
            </a:r>
            <a:r>
              <a:rPr lang="en-US" b="1" dirty="0"/>
              <a:t> you prefer daily metric or 7-day rolling and why?*/</a:t>
            </a:r>
          </a:p>
          <a:p>
            <a:endParaRPr lang="en-US" b="1" dirty="0">
              <a:solidFill>
                <a:srgbClr val="FFFFFF"/>
              </a:solidFill>
              <a:latin typeface="Courier New" panose="02070309020205020404" pitchFamily="49" charset="0"/>
            </a:endParaRPr>
          </a:p>
          <a:p>
            <a:r>
              <a:rPr lang="en-US" sz="1200" b="0" i="0" dirty="0">
                <a:effectLst/>
                <a:latin typeface="Courier New" panose="02070309020205020404" pitchFamily="49" charset="0"/>
              </a:rPr>
              <a:t>WITH</a:t>
            </a:r>
            <a:r>
              <a:rPr lang="en-US" sz="1200" b="0" i="0" dirty="0">
                <a:solidFill>
                  <a:srgbClr val="FFFFFF"/>
                </a:solidFill>
                <a:effectLst/>
                <a:latin typeface="Courier New" panose="02070309020205020404" pitchFamily="49" charset="0"/>
              </a:rPr>
              <a:t> </a:t>
            </a:r>
            <a:r>
              <a:rPr lang="en-US" sz="1200" b="0" i="0" dirty="0" err="1">
                <a:effectLst/>
                <a:latin typeface="Courier New" panose="02070309020205020404" pitchFamily="49" charset="0"/>
              </a:rPr>
              <a:t>jobs_review_per_sec</a:t>
            </a:r>
            <a:br>
              <a:rPr lang="en-US" sz="1200" dirty="0"/>
            </a:b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AS</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(SELECT</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ds</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AS</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a:t>
            </a:r>
            <a:r>
              <a:rPr lang="en-US" sz="1200" b="0" i="0" dirty="0" err="1">
                <a:effectLst/>
                <a:latin typeface="Courier New" panose="02070309020205020404" pitchFamily="49" charset="0"/>
              </a:rPr>
              <a:t>review_date</a:t>
            </a:r>
            <a:r>
              <a:rPr lang="en-US" sz="1200" b="0" i="0" dirty="0">
                <a:effectLst/>
                <a:latin typeface="Courier New" panose="02070309020205020404" pitchFamily="49" charset="0"/>
              </a:rPr>
              <a:t>",</a:t>
            </a:r>
            <a:br>
              <a:rPr lang="en-US" sz="1200" dirty="0"/>
            </a:br>
            <a:r>
              <a:rPr lang="en-US" sz="1200" b="0" i="0" dirty="0">
                <a:solidFill>
                  <a:srgbClr val="FFFFFF"/>
                </a:solidFill>
                <a:effectLst/>
                <a:latin typeface="Courier New" panose="02070309020205020404" pitchFamily="49" charset="0"/>
              </a:rPr>
              <a:t>                </a:t>
            </a:r>
            <a:r>
              <a:rPr lang="en-US" sz="1200" b="1" i="0" dirty="0">
                <a:effectLst/>
                <a:latin typeface="Courier New" panose="02070309020205020404" pitchFamily="49" charset="0"/>
              </a:rPr>
              <a:t>Round</a:t>
            </a:r>
            <a:r>
              <a:rPr lang="en-US" sz="1200" b="0" i="0" dirty="0">
                <a:effectLst/>
                <a:latin typeface="Courier New" panose="02070309020205020404" pitchFamily="49" charset="0"/>
              </a:rPr>
              <a:t>(</a:t>
            </a:r>
            <a:r>
              <a:rPr lang="en-US" sz="1200" b="1" i="0" dirty="0">
                <a:effectLst/>
                <a:latin typeface="Courier New" panose="02070309020205020404" pitchFamily="49" charset="0"/>
              </a:rPr>
              <a:t>Count</a:t>
            </a:r>
            <a:r>
              <a:rPr lang="en-US" sz="1200" b="0" i="0" dirty="0">
                <a:effectLst/>
                <a:latin typeface="Courier New" panose="02070309020205020404" pitchFamily="49" charset="0"/>
              </a:rPr>
              <a:t>(</a:t>
            </a:r>
            <a:r>
              <a:rPr lang="en-US" sz="1200" b="0" i="0" dirty="0" err="1">
                <a:effectLst/>
                <a:latin typeface="Courier New" panose="02070309020205020404" pitchFamily="49" charset="0"/>
              </a:rPr>
              <a:t>job_id</a:t>
            </a:r>
            <a:r>
              <a:rPr lang="en-US" sz="1200" b="0" i="0" dirty="0">
                <a:effectLst/>
                <a:latin typeface="Courier New" panose="02070309020205020404" pitchFamily="49" charset="0"/>
              </a:rPr>
              <a:t>)</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a:t>
            </a:r>
            <a:r>
              <a:rPr lang="en-US" sz="1200" b="0" i="0" dirty="0">
                <a:solidFill>
                  <a:srgbClr val="FFFFFF"/>
                </a:solidFill>
                <a:effectLst/>
                <a:latin typeface="Courier New" panose="02070309020205020404" pitchFamily="49" charset="0"/>
              </a:rPr>
              <a:t> </a:t>
            </a:r>
            <a:r>
              <a:rPr lang="en-US" sz="1200" b="1" i="0" dirty="0">
                <a:effectLst/>
                <a:latin typeface="Courier New" panose="02070309020205020404" pitchFamily="49" charset="0"/>
              </a:rPr>
              <a:t>SUM</a:t>
            </a:r>
            <a:r>
              <a:rPr lang="en-US" sz="1200" b="0" i="0" dirty="0">
                <a:effectLst/>
                <a:latin typeface="Courier New" panose="02070309020205020404" pitchFamily="49" charset="0"/>
              </a:rPr>
              <a:t>(</a:t>
            </a:r>
            <a:r>
              <a:rPr lang="en-US" sz="1200" b="0" i="0" dirty="0" err="1">
                <a:effectLst/>
                <a:latin typeface="Courier New" panose="02070309020205020404" pitchFamily="49" charset="0"/>
              </a:rPr>
              <a:t>time_spent</a:t>
            </a:r>
            <a:r>
              <a:rPr lang="en-US" sz="1200" b="0" i="0" dirty="0">
                <a:effectLst/>
                <a:latin typeface="Courier New" panose="02070309020205020404" pitchFamily="49" charset="0"/>
              </a:rPr>
              <a:t>),</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3)</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AS</a:t>
            </a:r>
            <a:br>
              <a:rPr lang="en-US" sz="1200" dirty="0"/>
            </a:b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a:t>
            </a:r>
            <a:r>
              <a:rPr lang="en-US" sz="1200" b="0" i="0" dirty="0" err="1">
                <a:effectLst/>
                <a:latin typeface="Courier New" panose="02070309020205020404" pitchFamily="49" charset="0"/>
              </a:rPr>
              <a:t>jobs_review_per_sec</a:t>
            </a:r>
            <a:r>
              <a:rPr lang="en-US" sz="1200" b="0" i="0" dirty="0">
                <a:effectLst/>
                <a:latin typeface="Courier New" panose="02070309020205020404" pitchFamily="49" charset="0"/>
              </a:rPr>
              <a:t>"</a:t>
            </a:r>
            <a:br>
              <a:rPr lang="en-US" sz="1200" dirty="0"/>
            </a:b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FROM</a:t>
            </a:r>
            <a:r>
              <a:rPr lang="en-US" sz="1200" b="0" i="0" dirty="0">
                <a:solidFill>
                  <a:srgbClr val="FFFFFF"/>
                </a:solidFill>
                <a:effectLst/>
                <a:latin typeface="Courier New" panose="02070309020205020404" pitchFamily="49" charset="0"/>
              </a:rPr>
              <a:t>   </a:t>
            </a:r>
            <a:r>
              <a:rPr lang="en-US" sz="1200" b="0" i="0" dirty="0" err="1">
                <a:effectLst/>
                <a:latin typeface="Courier New" panose="02070309020205020404" pitchFamily="49" charset="0"/>
              </a:rPr>
              <a:t>job_data</a:t>
            </a:r>
            <a:br>
              <a:rPr lang="en-US" sz="1200" dirty="0"/>
            </a:b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WHERE</a:t>
            </a:r>
            <a:r>
              <a:rPr lang="en-US" sz="1200" b="0" i="0" dirty="0">
                <a:solidFill>
                  <a:srgbClr val="FFFFFF"/>
                </a:solidFill>
                <a:effectLst/>
                <a:latin typeface="Courier New" panose="02070309020205020404" pitchFamily="49" charset="0"/>
              </a:rPr>
              <a:t>  </a:t>
            </a:r>
            <a:r>
              <a:rPr lang="en-US" sz="1200" b="1" i="0" dirty="0">
                <a:effectLst/>
                <a:latin typeface="Courier New" panose="02070309020205020404" pitchFamily="49" charset="0"/>
              </a:rPr>
              <a:t>Month</a:t>
            </a:r>
            <a:r>
              <a:rPr lang="en-US" sz="1200" b="0" i="0" dirty="0">
                <a:effectLst/>
                <a:latin typeface="Courier New" panose="02070309020205020404" pitchFamily="49" charset="0"/>
              </a:rPr>
              <a:t>(ds)</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11</a:t>
            </a:r>
            <a:br>
              <a:rPr lang="en-US" sz="1200" dirty="0"/>
            </a:b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GROUP</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BY</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ds)</a:t>
            </a:r>
            <a:br>
              <a:rPr lang="en-US" sz="1200" dirty="0"/>
            </a:br>
            <a:r>
              <a:rPr lang="en-US" sz="1200" b="0" i="0" dirty="0">
                <a:effectLst/>
                <a:latin typeface="Courier New" panose="02070309020205020404" pitchFamily="49" charset="0"/>
              </a:rPr>
              <a:t>SELECT</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a:t>
            </a:r>
            <a:br>
              <a:rPr lang="en-US" sz="1200" dirty="0"/>
            </a:br>
            <a:r>
              <a:rPr lang="en-US" sz="1200" b="0" i="0" dirty="0">
                <a:solidFill>
                  <a:srgbClr val="FFFFFF"/>
                </a:solidFill>
                <a:effectLst/>
                <a:latin typeface="Courier New" panose="02070309020205020404" pitchFamily="49" charset="0"/>
              </a:rPr>
              <a:t>       </a:t>
            </a:r>
            <a:r>
              <a:rPr lang="en-US" sz="1200" b="1" i="0" dirty="0">
                <a:effectLst/>
                <a:latin typeface="Courier New" panose="02070309020205020404" pitchFamily="49" charset="0"/>
              </a:rPr>
              <a:t>Round</a:t>
            </a:r>
            <a:r>
              <a:rPr lang="en-US" sz="1200" b="0" i="0" dirty="0">
                <a:effectLst/>
                <a:latin typeface="Courier New" panose="02070309020205020404" pitchFamily="49" charset="0"/>
              </a:rPr>
              <a:t>(</a:t>
            </a:r>
            <a:r>
              <a:rPr lang="en-US" sz="1200" b="1" i="0" dirty="0">
                <a:effectLst/>
                <a:latin typeface="Courier New" panose="02070309020205020404" pitchFamily="49" charset="0"/>
              </a:rPr>
              <a:t>Avg</a:t>
            </a:r>
            <a:r>
              <a:rPr lang="en-US" sz="1200" b="0" i="0" dirty="0">
                <a:effectLst/>
                <a:latin typeface="Courier New" panose="02070309020205020404" pitchFamily="49" charset="0"/>
              </a:rPr>
              <a:t>(</a:t>
            </a:r>
            <a:r>
              <a:rPr lang="en-US" sz="1200" b="0" i="0" dirty="0" err="1">
                <a:effectLst/>
                <a:latin typeface="Courier New" panose="02070309020205020404" pitchFamily="49" charset="0"/>
              </a:rPr>
              <a:t>jobs_review_per_sec</a:t>
            </a:r>
            <a:r>
              <a:rPr lang="en-US" sz="1200" b="0" i="0" dirty="0">
                <a:effectLst/>
                <a:latin typeface="Courier New" panose="02070309020205020404" pitchFamily="49" charset="0"/>
              </a:rPr>
              <a:t>)</a:t>
            </a:r>
            <a:br>
              <a:rPr lang="en-US" sz="1200" dirty="0"/>
            </a:b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over(ORDER</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BY</a:t>
            </a:r>
            <a:r>
              <a:rPr lang="en-US" sz="1200" b="0" i="0" dirty="0">
                <a:solidFill>
                  <a:srgbClr val="FFFFFF"/>
                </a:solidFill>
                <a:effectLst/>
                <a:latin typeface="Courier New" panose="02070309020205020404" pitchFamily="49" charset="0"/>
              </a:rPr>
              <a:t> </a:t>
            </a:r>
            <a:r>
              <a:rPr lang="en-US" sz="1200" b="0" i="0" dirty="0" err="1">
                <a:effectLst/>
                <a:latin typeface="Courier New" panose="02070309020205020404" pitchFamily="49" charset="0"/>
              </a:rPr>
              <a:t>review_date</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ROWS</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BETWEEN</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6</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preceding</a:t>
            </a:r>
          </a:p>
          <a:p>
            <a:r>
              <a:rPr lang="en-US" sz="1200" dirty="0">
                <a:solidFill>
                  <a:srgbClr val="FFFFFF"/>
                </a:solidFill>
                <a:latin typeface="Courier New" panose="02070309020205020404" pitchFamily="49" charset="0"/>
              </a:rPr>
              <a:t>      </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AND</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CURRENT</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ROW),3)</a:t>
            </a: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AS</a:t>
            </a:r>
            <a:br>
              <a:rPr lang="en-US" sz="1200" dirty="0"/>
            </a:br>
            <a:r>
              <a:rPr lang="en-US" sz="1200" b="0" i="0" dirty="0">
                <a:solidFill>
                  <a:srgbClr val="FFFFFF"/>
                </a:solidFill>
                <a:effectLst/>
                <a:latin typeface="Courier New" panose="02070309020205020404" pitchFamily="49" charset="0"/>
              </a:rPr>
              <a:t>       </a:t>
            </a:r>
            <a:r>
              <a:rPr lang="en-US" sz="1200" b="0" i="0" dirty="0">
                <a:effectLst/>
                <a:latin typeface="Courier New" panose="02070309020205020404" pitchFamily="49" charset="0"/>
              </a:rPr>
              <a:t>"7-days rolling average"</a:t>
            </a:r>
            <a:br>
              <a:rPr lang="en-US" sz="1200" dirty="0"/>
            </a:br>
            <a:r>
              <a:rPr lang="en-US" sz="1200" b="0" i="0" dirty="0">
                <a:effectLst/>
                <a:latin typeface="Courier New" panose="02070309020205020404" pitchFamily="49" charset="0"/>
              </a:rPr>
              <a:t>FROM</a:t>
            </a:r>
            <a:r>
              <a:rPr lang="en-US" sz="1200" b="0" i="0" dirty="0">
                <a:solidFill>
                  <a:srgbClr val="FFFFFF"/>
                </a:solidFill>
                <a:effectLst/>
                <a:latin typeface="Courier New" panose="02070309020205020404" pitchFamily="49" charset="0"/>
              </a:rPr>
              <a:t>   </a:t>
            </a:r>
            <a:r>
              <a:rPr lang="en-US" sz="1200" b="0" i="0" dirty="0" err="1">
                <a:effectLst/>
                <a:latin typeface="Courier New" panose="02070309020205020404" pitchFamily="49" charset="0"/>
              </a:rPr>
              <a:t>jobs_review_per_sec</a:t>
            </a:r>
            <a:r>
              <a:rPr lang="en-US" sz="1200" b="0" i="0" dirty="0">
                <a:effectLst/>
                <a:latin typeface="Courier New" panose="02070309020205020404" pitchFamily="49" charset="0"/>
              </a:rPr>
              <a:t>;</a:t>
            </a:r>
            <a:r>
              <a:rPr lang="en-US" sz="1200" b="0" i="0" dirty="0">
                <a:solidFill>
                  <a:srgbClr val="FFFFFF"/>
                </a:solidFill>
                <a:effectLst/>
                <a:latin typeface="Courier New" panose="02070309020205020404" pitchFamily="49" charset="0"/>
              </a:rPr>
              <a:t> </a:t>
            </a:r>
            <a:endParaRPr lang="en-IN" sz="1200" b="1" dirty="0">
              <a:solidFill>
                <a:srgbClr val="FFFFFF"/>
              </a:solidFill>
              <a:latin typeface="Courier New" panose="02070309020205020404" pitchFamily="49" charset="0"/>
            </a:endParaRPr>
          </a:p>
          <a:p>
            <a:endParaRPr lang="en-US" b="1" dirty="0"/>
          </a:p>
        </p:txBody>
      </p:sp>
      <p:pic>
        <p:nvPicPr>
          <p:cNvPr id="6" name="Picture 5">
            <a:extLst>
              <a:ext uri="{FF2B5EF4-FFF2-40B4-BE49-F238E27FC236}">
                <a16:creationId xmlns:a16="http://schemas.microsoft.com/office/drawing/2014/main" id="{A1998E8B-864E-AE9C-393E-54A0877FAC21}"/>
              </a:ext>
            </a:extLst>
          </p:cNvPr>
          <p:cNvPicPr>
            <a:picLocks noChangeAspect="1"/>
          </p:cNvPicPr>
          <p:nvPr/>
        </p:nvPicPr>
        <p:blipFill rotWithShape="1">
          <a:blip r:embed="rId2"/>
          <a:srcRect l="12500" t="35555" r="64265" b="24183"/>
          <a:stretch/>
        </p:blipFill>
        <p:spPr>
          <a:xfrm>
            <a:off x="7213553" y="841744"/>
            <a:ext cx="4548140" cy="5012210"/>
          </a:xfrm>
          <a:prstGeom prst="rect">
            <a:avLst/>
          </a:prstGeom>
        </p:spPr>
      </p:pic>
    </p:spTree>
    <p:extLst>
      <p:ext uri="{BB962C8B-B14F-4D97-AF65-F5344CB8AC3E}">
        <p14:creationId xmlns:p14="http://schemas.microsoft.com/office/powerpoint/2010/main" val="3622468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5542-C0FA-26E6-5D35-629AFB07C1CF}"/>
              </a:ext>
            </a:extLst>
          </p:cNvPr>
          <p:cNvSpPr>
            <a:spLocks noGrp="1"/>
          </p:cNvSpPr>
          <p:nvPr>
            <p:ph type="title"/>
          </p:nvPr>
        </p:nvSpPr>
        <p:spPr>
          <a:xfrm>
            <a:off x="466163" y="250059"/>
            <a:ext cx="2069411" cy="726155"/>
          </a:xfrm>
        </p:spPr>
        <p:txBody>
          <a:bodyPr/>
          <a:lstStyle/>
          <a:p>
            <a:r>
              <a:rPr lang="en-IN" sz="3600" dirty="0"/>
              <a:t>Insights</a:t>
            </a:r>
            <a:r>
              <a:rPr lang="en-IN" sz="4000" dirty="0"/>
              <a:t> </a:t>
            </a:r>
          </a:p>
        </p:txBody>
      </p:sp>
      <p:sp>
        <p:nvSpPr>
          <p:cNvPr id="3" name="Slide Number Placeholder 2">
            <a:extLst>
              <a:ext uri="{FF2B5EF4-FFF2-40B4-BE49-F238E27FC236}">
                <a16:creationId xmlns:a16="http://schemas.microsoft.com/office/drawing/2014/main" id="{2750B213-C74E-3064-2441-9E465CE99407}"/>
              </a:ext>
            </a:extLst>
          </p:cNvPr>
          <p:cNvSpPr>
            <a:spLocks noGrp="1"/>
          </p:cNvSpPr>
          <p:nvPr>
            <p:ph type="sldNum" sz="quarter" idx="12"/>
          </p:nvPr>
        </p:nvSpPr>
        <p:spPr/>
        <p:txBody>
          <a:bodyPr/>
          <a:lstStyle/>
          <a:p>
            <a:fld id="{8D0AFDD5-844D-364D-8AEC-50CF4D36D55D}" type="slidenum">
              <a:rPr lang="en-US" noProof="0" smtClean="0"/>
              <a:t>7</a:t>
            </a:fld>
            <a:endParaRPr lang="en-US" noProof="0"/>
          </a:p>
        </p:txBody>
      </p:sp>
      <p:sp>
        <p:nvSpPr>
          <p:cNvPr id="5" name="TextBox 4">
            <a:extLst>
              <a:ext uri="{FF2B5EF4-FFF2-40B4-BE49-F238E27FC236}">
                <a16:creationId xmlns:a16="http://schemas.microsoft.com/office/drawing/2014/main" id="{5418E220-D069-11A1-2FA7-7D81F2DD143B}"/>
              </a:ext>
            </a:extLst>
          </p:cNvPr>
          <p:cNvSpPr txBox="1"/>
          <p:nvPr/>
        </p:nvSpPr>
        <p:spPr>
          <a:xfrm>
            <a:off x="430307" y="1214358"/>
            <a:ext cx="6230470" cy="3477875"/>
          </a:xfrm>
          <a:prstGeom prst="rect">
            <a:avLst/>
          </a:prstGeom>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t>/*Percentage share of each language: Share of each language for different </a:t>
            </a:r>
            <a:r>
              <a:rPr lang="en-US" b="1" dirty="0" err="1"/>
              <a:t>contents.task</a:t>
            </a:r>
            <a:r>
              <a:rPr lang="en-US" b="1" dirty="0"/>
              <a:t>: Calculate the percentage share of each language in the last 30 days?*/</a:t>
            </a:r>
          </a:p>
          <a:p>
            <a:endParaRPr lang="en-US" b="1" dirty="0">
              <a:solidFill>
                <a:srgbClr val="FFFFFF"/>
              </a:solidFill>
              <a:latin typeface="Courier New" panose="02070309020205020404" pitchFamily="49" charset="0"/>
            </a:endParaRPr>
          </a:p>
          <a:p>
            <a:r>
              <a:rPr lang="en-US" sz="1400" b="0" i="0" dirty="0">
                <a:effectLst/>
                <a:latin typeface="Courier New" panose="02070309020205020404" pitchFamily="49" charset="0"/>
              </a:rPr>
              <a:t>SELECT</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language,</a:t>
            </a:r>
            <a:br>
              <a:rPr lang="en-US" sz="1400" dirty="0"/>
            </a:br>
            <a:r>
              <a:rPr lang="en-US" sz="1400" b="0" i="0" dirty="0">
                <a:solidFill>
                  <a:srgbClr val="FFFFFF"/>
                </a:solidFill>
                <a:effectLst/>
                <a:latin typeface="Courier New" panose="02070309020205020404" pitchFamily="49" charset="0"/>
              </a:rPr>
              <a:t>       </a:t>
            </a:r>
            <a:r>
              <a:rPr lang="en-US" sz="1400" b="0" i="1" dirty="0">
                <a:effectLst/>
                <a:latin typeface="Courier New" panose="02070309020205020404" pitchFamily="49" charset="0"/>
              </a:rPr>
              <a:t>Round</a:t>
            </a:r>
            <a:r>
              <a:rPr lang="en-US" sz="1400" b="0" i="0" dirty="0">
                <a:effectLst/>
                <a:latin typeface="Courier New" panose="02070309020205020404" pitchFamily="49" charset="0"/>
              </a:rPr>
              <a:t>(</a:t>
            </a:r>
            <a:r>
              <a:rPr lang="en-US" sz="1400" b="0" i="1" dirty="0">
                <a:effectLst/>
                <a:latin typeface="Courier New" panose="02070309020205020404" pitchFamily="49" charset="0"/>
              </a:rPr>
              <a:t>Count</a:t>
            </a:r>
            <a:r>
              <a:rPr lang="en-US" sz="1400" b="0" i="0" dirty="0">
                <a:effectLst/>
                <a:latin typeface="Courier New" panose="02070309020205020404" pitchFamily="49" charset="0"/>
              </a:rPr>
              <a:t>(*)</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a:t>
            </a:r>
            <a:r>
              <a:rPr lang="en-US" sz="1400" b="0" i="0" dirty="0">
                <a:solidFill>
                  <a:srgbClr val="FFFFFF"/>
                </a:solidFill>
                <a:effectLst/>
                <a:latin typeface="Courier New" panose="02070309020205020404" pitchFamily="49" charset="0"/>
              </a:rPr>
              <a:t> </a:t>
            </a:r>
            <a:r>
              <a:rPr lang="en-US" sz="1400" b="0" i="1" dirty="0">
                <a:effectLst/>
                <a:latin typeface="Courier New" panose="02070309020205020404" pitchFamily="49" charset="0"/>
              </a:rPr>
              <a:t>Sum</a:t>
            </a:r>
            <a:r>
              <a:rPr lang="en-US" sz="1400" b="0" i="0" dirty="0">
                <a:effectLst/>
                <a:latin typeface="Courier New" panose="02070309020205020404" pitchFamily="49" charset="0"/>
              </a:rPr>
              <a:t>(</a:t>
            </a:r>
            <a:r>
              <a:rPr lang="en-US" sz="1400" b="0" i="1" dirty="0">
                <a:effectLst/>
                <a:latin typeface="Courier New" panose="02070309020205020404" pitchFamily="49" charset="0"/>
              </a:rPr>
              <a:t>Count</a:t>
            </a:r>
            <a:r>
              <a:rPr lang="en-US" sz="1400" b="0" i="0" dirty="0">
                <a:effectLst/>
                <a:latin typeface="Courier New" panose="02070309020205020404" pitchFamily="49" charset="0"/>
              </a:rPr>
              <a:t>(*))</a:t>
            </a:r>
            <a:br>
              <a:rPr lang="en-US" sz="1400" dirty="0"/>
            </a:b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OVER()</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100,</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2)</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AS</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"percentage share(%)"</a:t>
            </a:r>
            <a:br>
              <a:rPr lang="en-US" sz="1400" dirty="0"/>
            </a:br>
            <a:r>
              <a:rPr lang="en-US" sz="1400" b="0" i="0" dirty="0">
                <a:effectLst/>
                <a:latin typeface="Courier New" panose="02070309020205020404" pitchFamily="49" charset="0"/>
              </a:rPr>
              <a:t>FROM</a:t>
            </a:r>
            <a:r>
              <a:rPr lang="en-US" sz="1400" b="0" i="0" dirty="0">
                <a:solidFill>
                  <a:srgbClr val="FFFFFF"/>
                </a:solidFill>
                <a:effectLst/>
                <a:latin typeface="Courier New" panose="02070309020205020404" pitchFamily="49" charset="0"/>
              </a:rPr>
              <a:t>   </a:t>
            </a:r>
            <a:r>
              <a:rPr lang="en-US" sz="1400" b="0" i="0" dirty="0" err="1">
                <a:effectLst/>
                <a:latin typeface="Courier New" panose="02070309020205020404" pitchFamily="49" charset="0"/>
              </a:rPr>
              <a:t>job_data</a:t>
            </a:r>
            <a:br>
              <a:rPr lang="en-US" sz="1400" dirty="0"/>
            </a:br>
            <a:r>
              <a:rPr lang="en-US" sz="1400" b="0" i="0" dirty="0">
                <a:effectLst/>
                <a:latin typeface="Courier New" panose="02070309020205020404" pitchFamily="49" charset="0"/>
              </a:rPr>
              <a:t>WHERE</a:t>
            </a:r>
            <a:r>
              <a:rPr lang="en-US" sz="1400" b="0" i="0" dirty="0">
                <a:solidFill>
                  <a:srgbClr val="FFFFFF"/>
                </a:solidFill>
                <a:effectLst/>
                <a:latin typeface="Courier New" panose="02070309020205020404" pitchFamily="49" charset="0"/>
              </a:rPr>
              <a:t>  </a:t>
            </a:r>
            <a:r>
              <a:rPr lang="en-US" sz="1400" b="0" i="1" dirty="0">
                <a:effectLst/>
                <a:latin typeface="Courier New" panose="02070309020205020404" pitchFamily="49" charset="0"/>
              </a:rPr>
              <a:t>Month</a:t>
            </a:r>
            <a:r>
              <a:rPr lang="en-US" sz="1400" b="0" i="0" dirty="0">
                <a:effectLst/>
                <a:latin typeface="Courier New" panose="02070309020205020404" pitchFamily="49" charset="0"/>
              </a:rPr>
              <a:t>(ds)</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11</a:t>
            </a:r>
            <a:br>
              <a:rPr lang="en-US" sz="1400" dirty="0"/>
            </a:br>
            <a:r>
              <a:rPr lang="en-US" sz="1400" b="0" i="0" dirty="0">
                <a:effectLst/>
                <a:latin typeface="Courier New" panose="02070309020205020404" pitchFamily="49" charset="0"/>
              </a:rPr>
              <a:t>GROUP</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BY</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language</a:t>
            </a:r>
            <a:br>
              <a:rPr lang="en-US" sz="1400" dirty="0"/>
            </a:br>
            <a:r>
              <a:rPr lang="en-US" sz="1400" b="0" i="0" dirty="0">
                <a:effectLst/>
                <a:latin typeface="Courier New" panose="02070309020205020404" pitchFamily="49" charset="0"/>
              </a:rPr>
              <a:t>ORDER</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BY</a:t>
            </a:r>
            <a:r>
              <a:rPr lang="en-US" sz="1400" b="0" i="0" dirty="0">
                <a:solidFill>
                  <a:srgbClr val="FFFFFF"/>
                </a:solidFill>
                <a:effectLst/>
                <a:latin typeface="Courier New" panose="02070309020205020404" pitchFamily="49" charset="0"/>
              </a:rPr>
              <a:t> </a:t>
            </a:r>
            <a:r>
              <a:rPr lang="en-US" sz="1400" b="0" i="1" dirty="0">
                <a:effectLst/>
                <a:latin typeface="Courier New" panose="02070309020205020404" pitchFamily="49" charset="0"/>
              </a:rPr>
              <a:t>Round</a:t>
            </a:r>
            <a:r>
              <a:rPr lang="en-US" sz="1400" b="0" i="0" dirty="0">
                <a:effectLst/>
                <a:latin typeface="Courier New" panose="02070309020205020404" pitchFamily="49" charset="0"/>
              </a:rPr>
              <a:t>(</a:t>
            </a:r>
            <a:r>
              <a:rPr lang="en-US" sz="1400" b="0" i="1" dirty="0">
                <a:effectLst/>
                <a:latin typeface="Courier New" panose="02070309020205020404" pitchFamily="49" charset="0"/>
              </a:rPr>
              <a:t>Count</a:t>
            </a:r>
            <a:r>
              <a:rPr lang="en-US" sz="1400" b="0" i="0" dirty="0">
                <a:effectLst/>
                <a:latin typeface="Courier New" panose="02070309020205020404" pitchFamily="49" charset="0"/>
              </a:rPr>
              <a:t>(*)</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a:t>
            </a:r>
            <a:r>
              <a:rPr lang="en-US" sz="1400" b="0" i="0" dirty="0">
                <a:solidFill>
                  <a:srgbClr val="FFFFFF"/>
                </a:solidFill>
                <a:effectLst/>
                <a:latin typeface="Courier New" panose="02070309020205020404" pitchFamily="49" charset="0"/>
              </a:rPr>
              <a:t> </a:t>
            </a:r>
            <a:r>
              <a:rPr lang="en-US" sz="1400" b="0" i="1" dirty="0">
                <a:effectLst/>
                <a:latin typeface="Courier New" panose="02070309020205020404" pitchFamily="49" charset="0"/>
              </a:rPr>
              <a:t>Sum</a:t>
            </a:r>
            <a:r>
              <a:rPr lang="en-US" sz="1400" b="0" i="0" dirty="0">
                <a:effectLst/>
                <a:latin typeface="Courier New" panose="02070309020205020404" pitchFamily="49" charset="0"/>
              </a:rPr>
              <a:t>(</a:t>
            </a:r>
            <a:r>
              <a:rPr lang="en-US" sz="1400" b="0" i="1" dirty="0">
                <a:effectLst/>
                <a:latin typeface="Courier New" panose="02070309020205020404" pitchFamily="49" charset="0"/>
              </a:rPr>
              <a:t>Count</a:t>
            </a:r>
            <a:r>
              <a:rPr lang="en-US" sz="1400" b="0" i="0" dirty="0">
                <a:effectLst/>
                <a:latin typeface="Courier New" panose="02070309020205020404" pitchFamily="49" charset="0"/>
              </a:rPr>
              <a:t>(*))</a:t>
            </a:r>
            <a:br>
              <a:rPr lang="en-US" sz="1400" dirty="0"/>
            </a:b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OVER()</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100,</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2)</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DESC;</a:t>
            </a:r>
            <a:r>
              <a:rPr lang="en-US" sz="1400" b="0" i="0" dirty="0">
                <a:solidFill>
                  <a:srgbClr val="FFFFFF"/>
                </a:solidFill>
                <a:effectLst/>
                <a:latin typeface="Courier New" panose="02070309020205020404" pitchFamily="49" charset="0"/>
              </a:rPr>
              <a:t> </a:t>
            </a:r>
            <a:endParaRPr lang="en-IN" sz="1400" dirty="0">
              <a:solidFill>
                <a:srgbClr val="FFFFFF"/>
              </a:solidFill>
              <a:latin typeface="Courier New" panose="02070309020205020404" pitchFamily="49" charset="0"/>
            </a:endParaRPr>
          </a:p>
          <a:p>
            <a:endParaRPr lang="en-IN" b="1" dirty="0">
              <a:solidFill>
                <a:srgbClr val="FFFFFF"/>
              </a:solidFill>
              <a:latin typeface="Courier New" panose="02070309020205020404" pitchFamily="49" charset="0"/>
            </a:endParaRPr>
          </a:p>
          <a:p>
            <a:endParaRPr lang="en-US" b="1" dirty="0"/>
          </a:p>
        </p:txBody>
      </p:sp>
      <p:pic>
        <p:nvPicPr>
          <p:cNvPr id="6" name="Picture 5">
            <a:extLst>
              <a:ext uri="{FF2B5EF4-FFF2-40B4-BE49-F238E27FC236}">
                <a16:creationId xmlns:a16="http://schemas.microsoft.com/office/drawing/2014/main" id="{234EBBE7-65D9-DEA5-23DA-4C16633E19DA}"/>
              </a:ext>
            </a:extLst>
          </p:cNvPr>
          <p:cNvPicPr>
            <a:picLocks noChangeAspect="1"/>
          </p:cNvPicPr>
          <p:nvPr/>
        </p:nvPicPr>
        <p:blipFill rotWithShape="1">
          <a:blip r:embed="rId2"/>
          <a:srcRect l="12574" t="35163" r="76374" b="48236"/>
          <a:stretch/>
        </p:blipFill>
        <p:spPr>
          <a:xfrm>
            <a:off x="7476564" y="1474336"/>
            <a:ext cx="3227295" cy="2726982"/>
          </a:xfrm>
          <a:prstGeom prst="rect">
            <a:avLst/>
          </a:prstGeom>
        </p:spPr>
      </p:pic>
    </p:spTree>
    <p:extLst>
      <p:ext uri="{BB962C8B-B14F-4D97-AF65-F5344CB8AC3E}">
        <p14:creationId xmlns:p14="http://schemas.microsoft.com/office/powerpoint/2010/main" val="2017470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5542-C0FA-26E6-5D35-629AFB07C1CF}"/>
              </a:ext>
            </a:extLst>
          </p:cNvPr>
          <p:cNvSpPr>
            <a:spLocks noGrp="1"/>
          </p:cNvSpPr>
          <p:nvPr>
            <p:ph type="title"/>
          </p:nvPr>
        </p:nvSpPr>
        <p:spPr>
          <a:xfrm>
            <a:off x="466163" y="250059"/>
            <a:ext cx="2069411" cy="726155"/>
          </a:xfrm>
        </p:spPr>
        <p:txBody>
          <a:bodyPr/>
          <a:lstStyle/>
          <a:p>
            <a:r>
              <a:rPr lang="en-IN" sz="3600" dirty="0"/>
              <a:t>Insights</a:t>
            </a:r>
            <a:r>
              <a:rPr lang="en-IN" sz="4000" dirty="0"/>
              <a:t> </a:t>
            </a:r>
          </a:p>
        </p:txBody>
      </p:sp>
      <p:sp>
        <p:nvSpPr>
          <p:cNvPr id="3" name="Slide Number Placeholder 2">
            <a:extLst>
              <a:ext uri="{FF2B5EF4-FFF2-40B4-BE49-F238E27FC236}">
                <a16:creationId xmlns:a16="http://schemas.microsoft.com/office/drawing/2014/main" id="{2750B213-C74E-3064-2441-9E465CE99407}"/>
              </a:ext>
            </a:extLst>
          </p:cNvPr>
          <p:cNvSpPr>
            <a:spLocks noGrp="1"/>
          </p:cNvSpPr>
          <p:nvPr>
            <p:ph type="sldNum" sz="quarter" idx="12"/>
          </p:nvPr>
        </p:nvSpPr>
        <p:spPr/>
        <p:txBody>
          <a:bodyPr/>
          <a:lstStyle/>
          <a:p>
            <a:fld id="{8D0AFDD5-844D-364D-8AEC-50CF4D36D55D}" type="slidenum">
              <a:rPr lang="en-US" noProof="0" smtClean="0"/>
              <a:t>8</a:t>
            </a:fld>
            <a:endParaRPr lang="en-US" noProof="0"/>
          </a:p>
        </p:txBody>
      </p:sp>
      <p:sp>
        <p:nvSpPr>
          <p:cNvPr id="5" name="TextBox 4">
            <a:extLst>
              <a:ext uri="{FF2B5EF4-FFF2-40B4-BE49-F238E27FC236}">
                <a16:creationId xmlns:a16="http://schemas.microsoft.com/office/drawing/2014/main" id="{5418E220-D069-11A1-2FA7-7D81F2DD143B}"/>
              </a:ext>
            </a:extLst>
          </p:cNvPr>
          <p:cNvSpPr txBox="1"/>
          <p:nvPr/>
        </p:nvSpPr>
        <p:spPr>
          <a:xfrm>
            <a:off x="322731" y="1326058"/>
            <a:ext cx="5961528" cy="3847207"/>
          </a:xfrm>
          <a:prstGeom prst="rect">
            <a:avLst/>
          </a:prstGeom>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t>/*Duplicate rows: Rows that have the same value present in </a:t>
            </a:r>
            <a:r>
              <a:rPr lang="en-US" b="1" dirty="0" err="1"/>
              <a:t>them.task</a:t>
            </a:r>
            <a:r>
              <a:rPr lang="en-US" b="1" dirty="0"/>
              <a:t>: Let’s say you see some duplicate rows in the data. How will you display duplicates from the table?*/</a:t>
            </a:r>
          </a:p>
          <a:p>
            <a:endParaRPr lang="en-US" b="1" dirty="0">
              <a:solidFill>
                <a:srgbClr val="FFFFFF"/>
              </a:solidFill>
              <a:latin typeface="Courier New" panose="02070309020205020404" pitchFamily="49" charset="0"/>
            </a:endParaRPr>
          </a:p>
          <a:p>
            <a:pPr lvl="1"/>
            <a:r>
              <a:rPr lang="en-US" sz="1400" b="0" i="0" dirty="0">
                <a:effectLst/>
                <a:latin typeface="Courier New" panose="02070309020205020404" pitchFamily="49" charset="0"/>
              </a:rPr>
              <a:t>SELECT</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a:t>
            </a:r>
            <a:br>
              <a:rPr lang="en-US" sz="1400" dirty="0"/>
            </a:br>
            <a:r>
              <a:rPr lang="en-US" sz="1400" b="0" i="0" dirty="0">
                <a:solidFill>
                  <a:srgbClr val="FFFFFF"/>
                </a:solidFill>
                <a:effectLst/>
                <a:latin typeface="Courier New" panose="02070309020205020404" pitchFamily="49" charset="0"/>
              </a:rPr>
              <a:t>       </a:t>
            </a:r>
            <a:r>
              <a:rPr lang="en-US" sz="1400" b="0" i="1" dirty="0">
                <a:effectLst/>
                <a:latin typeface="Courier New" panose="02070309020205020404" pitchFamily="49" charset="0"/>
              </a:rPr>
              <a:t>Count</a:t>
            </a:r>
            <a:r>
              <a:rPr lang="en-US" sz="1400" b="0" i="0" dirty="0">
                <a:effectLst/>
                <a:latin typeface="Courier New" panose="02070309020205020404" pitchFamily="49" charset="0"/>
              </a:rPr>
              <a:t>(*)</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AS</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a:t>
            </a:r>
            <a:r>
              <a:rPr lang="en-US" sz="1400" b="0" i="0" dirty="0" err="1">
                <a:effectLst/>
                <a:latin typeface="Courier New" panose="02070309020205020404" pitchFamily="49" charset="0"/>
              </a:rPr>
              <a:t>count_of_dulplicate_rows</a:t>
            </a:r>
            <a:r>
              <a:rPr lang="en-US" sz="1400" b="0" i="0" dirty="0">
                <a:effectLst/>
                <a:latin typeface="Courier New" panose="02070309020205020404" pitchFamily="49" charset="0"/>
              </a:rPr>
              <a:t>"</a:t>
            </a:r>
            <a:br>
              <a:rPr lang="en-US" sz="1400" dirty="0"/>
            </a:br>
            <a:r>
              <a:rPr lang="en-US" sz="1400" b="0" i="0" dirty="0">
                <a:effectLst/>
                <a:latin typeface="Courier New" panose="02070309020205020404" pitchFamily="49" charset="0"/>
              </a:rPr>
              <a:t>FROM</a:t>
            </a:r>
            <a:r>
              <a:rPr lang="en-US" sz="1400" b="0" i="0" dirty="0">
                <a:solidFill>
                  <a:srgbClr val="FFFFFF"/>
                </a:solidFill>
                <a:effectLst/>
                <a:latin typeface="Courier New" panose="02070309020205020404" pitchFamily="49" charset="0"/>
              </a:rPr>
              <a:t>   </a:t>
            </a:r>
            <a:r>
              <a:rPr lang="en-US" sz="1400" b="0" i="0" dirty="0" err="1">
                <a:effectLst/>
                <a:latin typeface="Courier New" panose="02070309020205020404" pitchFamily="49" charset="0"/>
              </a:rPr>
              <a:t>job_data</a:t>
            </a:r>
            <a:br>
              <a:rPr lang="en-US" sz="1400" dirty="0"/>
            </a:br>
            <a:r>
              <a:rPr lang="en-US" sz="1400" b="0" i="0" dirty="0">
                <a:effectLst/>
                <a:latin typeface="Courier New" panose="02070309020205020404" pitchFamily="49" charset="0"/>
              </a:rPr>
              <a:t>GROUP</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BY</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ds,</a:t>
            </a:r>
            <a:br>
              <a:rPr lang="en-US" sz="1400" dirty="0"/>
            </a:br>
            <a:r>
              <a:rPr lang="en-US" sz="1400" b="0" i="0" dirty="0">
                <a:solidFill>
                  <a:srgbClr val="FFFFFF"/>
                </a:solidFill>
                <a:effectLst/>
                <a:latin typeface="Courier New" panose="02070309020205020404" pitchFamily="49" charset="0"/>
              </a:rPr>
              <a:t>          </a:t>
            </a:r>
            <a:r>
              <a:rPr lang="en-US" sz="1400" b="0" i="0" dirty="0" err="1">
                <a:effectLst/>
                <a:latin typeface="Courier New" panose="02070309020205020404" pitchFamily="49" charset="0"/>
              </a:rPr>
              <a:t>job_id</a:t>
            </a:r>
            <a:r>
              <a:rPr lang="en-US" sz="1400" b="0" i="0" dirty="0">
                <a:effectLst/>
                <a:latin typeface="Courier New" panose="02070309020205020404" pitchFamily="49" charset="0"/>
              </a:rPr>
              <a:t>,</a:t>
            </a:r>
            <a:br>
              <a:rPr lang="en-US" sz="1400" dirty="0"/>
            </a:br>
            <a:r>
              <a:rPr lang="en-US" sz="1400" b="0" i="0" dirty="0">
                <a:solidFill>
                  <a:srgbClr val="FFFFFF"/>
                </a:solidFill>
                <a:effectLst/>
                <a:latin typeface="Courier New" panose="02070309020205020404" pitchFamily="49" charset="0"/>
              </a:rPr>
              <a:t>          </a:t>
            </a:r>
            <a:r>
              <a:rPr lang="en-US" sz="1400" b="0" i="0" dirty="0" err="1">
                <a:effectLst/>
                <a:latin typeface="Courier New" panose="02070309020205020404" pitchFamily="49" charset="0"/>
              </a:rPr>
              <a:t>actor_id</a:t>
            </a:r>
            <a:r>
              <a:rPr lang="en-US" sz="1400" b="0" i="0" dirty="0">
                <a:effectLst/>
                <a:latin typeface="Courier New" panose="02070309020205020404" pitchFamily="49" charset="0"/>
              </a:rPr>
              <a:t>,</a:t>
            </a:r>
            <a:br>
              <a:rPr lang="en-US" sz="1400" dirty="0"/>
            </a:b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event,</a:t>
            </a:r>
            <a:br>
              <a:rPr lang="en-US" sz="1400" dirty="0"/>
            </a:b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language,</a:t>
            </a:r>
            <a:br>
              <a:rPr lang="en-US" sz="1400" dirty="0"/>
            </a:br>
            <a:r>
              <a:rPr lang="en-US" sz="1400" b="0" i="0" dirty="0">
                <a:solidFill>
                  <a:srgbClr val="FFFFFF"/>
                </a:solidFill>
                <a:effectLst/>
                <a:latin typeface="Courier New" panose="02070309020205020404" pitchFamily="49" charset="0"/>
              </a:rPr>
              <a:t>          </a:t>
            </a:r>
            <a:r>
              <a:rPr lang="en-US" sz="1400" b="0" i="0" dirty="0" err="1">
                <a:effectLst/>
                <a:latin typeface="Courier New" panose="02070309020205020404" pitchFamily="49" charset="0"/>
              </a:rPr>
              <a:t>time_spent</a:t>
            </a:r>
            <a:r>
              <a:rPr lang="en-US" sz="1400" b="0" i="0" dirty="0">
                <a:effectLst/>
                <a:latin typeface="Courier New" panose="02070309020205020404" pitchFamily="49" charset="0"/>
              </a:rPr>
              <a:t>,</a:t>
            </a:r>
            <a:br>
              <a:rPr lang="en-US" sz="1400" dirty="0"/>
            </a:b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org</a:t>
            </a:r>
            <a:br>
              <a:rPr lang="en-US" sz="1400" dirty="0"/>
            </a:br>
            <a:r>
              <a:rPr lang="en-US" sz="1400" b="0" i="0" dirty="0">
                <a:effectLst/>
                <a:latin typeface="Courier New" panose="02070309020205020404" pitchFamily="49" charset="0"/>
              </a:rPr>
              <a:t>HAVING</a:t>
            </a:r>
            <a:r>
              <a:rPr lang="en-US" sz="1400" b="0" i="0" dirty="0">
                <a:solidFill>
                  <a:srgbClr val="FFFFFF"/>
                </a:solidFill>
                <a:effectLst/>
                <a:latin typeface="Courier New" panose="02070309020205020404" pitchFamily="49" charset="0"/>
              </a:rPr>
              <a:t> </a:t>
            </a:r>
            <a:r>
              <a:rPr lang="en-US" sz="1400" b="0" i="1" dirty="0">
                <a:effectLst/>
                <a:latin typeface="Courier New" panose="02070309020205020404" pitchFamily="49" charset="0"/>
              </a:rPr>
              <a:t>Count</a:t>
            </a:r>
            <a:r>
              <a:rPr lang="en-US" sz="1400" b="0" i="0" dirty="0">
                <a:effectLst/>
                <a:latin typeface="Courier New" panose="02070309020205020404" pitchFamily="49" charset="0"/>
              </a:rPr>
              <a:t>(*)</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&gt;</a:t>
            </a:r>
            <a:r>
              <a:rPr lang="en-US" sz="1400" b="0" i="0" dirty="0">
                <a:solidFill>
                  <a:srgbClr val="FFFFFF"/>
                </a:solidFill>
                <a:effectLst/>
                <a:latin typeface="Courier New" panose="02070309020205020404" pitchFamily="49" charset="0"/>
              </a:rPr>
              <a:t> </a:t>
            </a:r>
            <a:r>
              <a:rPr lang="en-US" sz="1400" b="0" i="0" dirty="0">
                <a:effectLst/>
                <a:latin typeface="Courier New" panose="02070309020205020404" pitchFamily="49" charset="0"/>
              </a:rPr>
              <a:t>1;</a:t>
            </a:r>
            <a:r>
              <a:rPr lang="en-US" sz="1400" b="0" i="0" dirty="0">
                <a:solidFill>
                  <a:srgbClr val="FFFFFF"/>
                </a:solidFill>
                <a:effectLst/>
                <a:latin typeface="Courier New" panose="02070309020205020404" pitchFamily="49" charset="0"/>
              </a:rPr>
              <a:t> </a:t>
            </a:r>
            <a:endParaRPr lang="en-IN" sz="1400" b="1" dirty="0">
              <a:solidFill>
                <a:srgbClr val="FFFFFF"/>
              </a:solidFill>
              <a:latin typeface="Courier New" panose="02070309020205020404" pitchFamily="49" charset="0"/>
            </a:endParaRPr>
          </a:p>
          <a:p>
            <a:endParaRPr lang="en-US" b="1" dirty="0"/>
          </a:p>
        </p:txBody>
      </p:sp>
      <p:pic>
        <p:nvPicPr>
          <p:cNvPr id="6" name="Picture 5">
            <a:extLst>
              <a:ext uri="{FF2B5EF4-FFF2-40B4-BE49-F238E27FC236}">
                <a16:creationId xmlns:a16="http://schemas.microsoft.com/office/drawing/2014/main" id="{185638C5-6B32-7C70-FE21-24B7822EF8CB}"/>
              </a:ext>
            </a:extLst>
          </p:cNvPr>
          <p:cNvPicPr>
            <a:picLocks noChangeAspect="1"/>
          </p:cNvPicPr>
          <p:nvPr/>
        </p:nvPicPr>
        <p:blipFill rotWithShape="1">
          <a:blip r:embed="rId2"/>
          <a:srcRect l="12500" t="34902" r="50000" b="12418"/>
          <a:stretch/>
        </p:blipFill>
        <p:spPr>
          <a:xfrm>
            <a:off x="6580094" y="1210234"/>
            <a:ext cx="5377490" cy="4249272"/>
          </a:xfrm>
          <a:prstGeom prst="rect">
            <a:avLst/>
          </a:prstGeom>
        </p:spPr>
      </p:pic>
    </p:spTree>
    <p:extLst>
      <p:ext uri="{BB962C8B-B14F-4D97-AF65-F5344CB8AC3E}">
        <p14:creationId xmlns:p14="http://schemas.microsoft.com/office/powerpoint/2010/main" val="737261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5542-C0FA-26E6-5D35-629AFB07C1CF}"/>
              </a:ext>
            </a:extLst>
          </p:cNvPr>
          <p:cNvSpPr>
            <a:spLocks noGrp="1"/>
          </p:cNvSpPr>
          <p:nvPr>
            <p:ph type="title"/>
          </p:nvPr>
        </p:nvSpPr>
        <p:spPr>
          <a:xfrm>
            <a:off x="466162" y="250059"/>
            <a:ext cx="8274426" cy="726155"/>
          </a:xfrm>
        </p:spPr>
        <p:txBody>
          <a:bodyPr/>
          <a:lstStyle/>
          <a:p>
            <a:r>
              <a:rPr lang="en-IN" sz="3600" dirty="0"/>
              <a:t>Insights: Investigating </a:t>
            </a:r>
            <a:r>
              <a:rPr lang="en-IN" sz="3600" i="0" dirty="0">
                <a:solidFill>
                  <a:srgbClr val="3C4858"/>
                </a:solidFill>
                <a:effectLst/>
                <a:latin typeface="Manrope"/>
              </a:rPr>
              <a:t>metric spike</a:t>
            </a:r>
            <a:r>
              <a:rPr lang="en-IN" sz="3600" dirty="0"/>
              <a:t>  </a:t>
            </a:r>
          </a:p>
        </p:txBody>
      </p:sp>
      <p:sp>
        <p:nvSpPr>
          <p:cNvPr id="3" name="Slide Number Placeholder 2">
            <a:extLst>
              <a:ext uri="{FF2B5EF4-FFF2-40B4-BE49-F238E27FC236}">
                <a16:creationId xmlns:a16="http://schemas.microsoft.com/office/drawing/2014/main" id="{2750B213-C74E-3064-2441-9E465CE99407}"/>
              </a:ext>
            </a:extLst>
          </p:cNvPr>
          <p:cNvSpPr>
            <a:spLocks noGrp="1"/>
          </p:cNvSpPr>
          <p:nvPr>
            <p:ph type="sldNum" sz="quarter" idx="12"/>
          </p:nvPr>
        </p:nvSpPr>
        <p:spPr/>
        <p:txBody>
          <a:bodyPr/>
          <a:lstStyle/>
          <a:p>
            <a:fld id="{8D0AFDD5-844D-364D-8AEC-50CF4D36D55D}" type="slidenum">
              <a:rPr lang="en-US" noProof="0" smtClean="0"/>
              <a:t>9</a:t>
            </a:fld>
            <a:endParaRPr lang="en-US" noProof="0"/>
          </a:p>
        </p:txBody>
      </p:sp>
      <p:sp>
        <p:nvSpPr>
          <p:cNvPr id="5" name="TextBox 4">
            <a:extLst>
              <a:ext uri="{FF2B5EF4-FFF2-40B4-BE49-F238E27FC236}">
                <a16:creationId xmlns:a16="http://schemas.microsoft.com/office/drawing/2014/main" id="{5418E220-D069-11A1-2FA7-7D81F2DD143B}"/>
              </a:ext>
            </a:extLst>
          </p:cNvPr>
          <p:cNvSpPr txBox="1"/>
          <p:nvPr/>
        </p:nvSpPr>
        <p:spPr>
          <a:xfrm>
            <a:off x="430307" y="1214358"/>
            <a:ext cx="6122893" cy="2646494"/>
          </a:xfrm>
          <a:prstGeom prst="rect">
            <a:avLst/>
          </a:prstGeom>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t>/* Case Study 2 (Investigating metric spike) *//* User Engagement: To measure the activeness of a user. Measuring if the user finds quality in a product/</a:t>
            </a:r>
            <a:r>
              <a:rPr lang="en-US" b="1" dirty="0" err="1"/>
              <a:t>service.Your</a:t>
            </a:r>
            <a:r>
              <a:rPr lang="en-US" b="1" dirty="0"/>
              <a:t> task: Calculate the weekly user engagement?*/</a:t>
            </a:r>
          </a:p>
          <a:p>
            <a:endParaRPr lang="en-US" b="1" dirty="0"/>
          </a:p>
          <a:p>
            <a:pPr>
              <a:lnSpc>
                <a:spcPct val="107000"/>
              </a:lnSpc>
              <a:spcAft>
                <a:spcPts val="800"/>
              </a:spcAft>
            </a:pP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SELECT </a:t>
            </a:r>
            <a:r>
              <a:rPr lang="en-IN" sz="1100" b="1" kern="100" dirty="0" err="1">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Concat</a:t>
            </a: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("week-", </a:t>
            </a:r>
            <a:r>
              <a:rPr lang="en-IN" sz="1100" b="1"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Week</a:t>
            </a: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a:t>
            </a:r>
            <a:r>
              <a:rPr lang="en-IN" sz="1100" kern="100" dirty="0" err="1">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occurred_at</a:t>
            </a: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 </a:t>
            </a:r>
            <a:r>
              <a:rPr lang="en-IN" sz="1100" kern="100" dirty="0">
                <a:solidFill>
                  <a:schemeClr val="tx1"/>
                </a:solidFill>
                <a:latin typeface="Courier New" panose="02070309020205020404" pitchFamily="49" charset="0"/>
                <a:ea typeface="Calibri" panose="020F0502020204030204" pitchFamily="34" charset="0"/>
                <a:cs typeface="Times New Roman" panose="02020603050405020304" pitchFamily="18" charset="0"/>
              </a:rPr>
              <a:t>” ”</a:t>
            </a: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 </a:t>
            </a:r>
            <a:r>
              <a:rPr lang="en-IN" sz="1100" i="1"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Year</a:t>
            </a: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a:t>
            </a:r>
            <a:r>
              <a:rPr lang="en-IN" sz="1100" kern="100" dirty="0" err="1">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occurred_at</a:t>
            </a: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 AS</a:t>
            </a:r>
            <a:br>
              <a:rPr lang="en-IN" sz="11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lang="en-IN" sz="11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"week number",</a:t>
            </a:r>
            <a:br>
              <a:rPr lang="en-IN" sz="11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lang="en-IN" sz="11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r>
              <a:rPr lang="en-IN" sz="1100" i="1"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Count</a:t>
            </a: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a:t>
            </a:r>
            <a:r>
              <a:rPr lang="en-IN" sz="1100" kern="100" dirty="0" err="1">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user_id</a:t>
            </a: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  AS</a:t>
            </a:r>
            <a:br>
              <a:rPr lang="en-IN" sz="11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lang="en-IN" sz="11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"count of weekly engagement"</a:t>
            </a:r>
            <a:br>
              <a:rPr lang="en-IN" sz="11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FROM   </a:t>
            </a:r>
            <a:r>
              <a:rPr lang="en-IN" sz="1100" kern="100" dirty="0" err="1">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events_table</a:t>
            </a:r>
            <a:br>
              <a:rPr lang="en-IN" sz="11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WHERE  </a:t>
            </a:r>
            <a:r>
              <a:rPr lang="en-IN" sz="1100" kern="100" dirty="0" err="1">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event_type</a:t>
            </a: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 = "engagement"</a:t>
            </a:r>
            <a:br>
              <a:rPr lang="en-IN" sz="11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GROUP  BY 1</a:t>
            </a:r>
            <a:br>
              <a:rPr lang="en-IN" sz="11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lang="en-IN" sz="1100" kern="100" dirty="0">
                <a:solidFill>
                  <a:schemeClr val="tx1"/>
                </a:solidFill>
                <a:effectLst/>
                <a:latin typeface="Courier New" panose="02070309020205020404" pitchFamily="49" charset="0"/>
                <a:ea typeface="Calibri" panose="020F0502020204030204" pitchFamily="34" charset="0"/>
                <a:cs typeface="Times New Roman" panose="02020603050405020304" pitchFamily="18" charset="0"/>
              </a:rPr>
              <a:t>ORDER  BY 1; </a:t>
            </a:r>
            <a:endParaRPr lang="en-IN" sz="11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2FFFE83F-D2DD-6A5F-B18F-7D574576B713}"/>
              </a:ext>
            </a:extLst>
          </p:cNvPr>
          <p:cNvPicPr>
            <a:picLocks noChangeAspect="1"/>
          </p:cNvPicPr>
          <p:nvPr/>
        </p:nvPicPr>
        <p:blipFill rotWithShape="1">
          <a:blip r:embed="rId2"/>
          <a:srcRect l="12426" t="34772" r="69559" b="22875"/>
          <a:stretch/>
        </p:blipFill>
        <p:spPr>
          <a:xfrm>
            <a:off x="7642411" y="1214358"/>
            <a:ext cx="3555789" cy="4702348"/>
          </a:xfrm>
          <a:prstGeom prst="rect">
            <a:avLst/>
          </a:prstGeom>
        </p:spPr>
      </p:pic>
    </p:spTree>
    <p:extLst>
      <p:ext uri="{BB962C8B-B14F-4D97-AF65-F5344CB8AC3E}">
        <p14:creationId xmlns:p14="http://schemas.microsoft.com/office/powerpoint/2010/main" val="1019439412"/>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2.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{BA5CDF13-4DCB-413C-B484-9C32B793E083}tf11429527_win32</Template>
  <TotalTime>1968</TotalTime>
  <Words>1800</Words>
  <Application>Microsoft Office PowerPoint</Application>
  <PresentationFormat>Widescreen</PresentationFormat>
  <Paragraphs>73</Paragraphs>
  <Slides>15</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Arial</vt:lpstr>
      <vt:lpstr>Calibri</vt:lpstr>
      <vt:lpstr>Century Gothic</vt:lpstr>
      <vt:lpstr>Century Gothic (Headings)</vt:lpstr>
      <vt:lpstr>Courier New</vt:lpstr>
      <vt:lpstr>Karla</vt:lpstr>
      <vt:lpstr>Manrope</vt:lpstr>
      <vt:lpstr>Univers Condensed Light</vt:lpstr>
      <vt:lpstr>Univers Condensed Light (Body)</vt:lpstr>
      <vt:lpstr>Wingdings</vt:lpstr>
      <vt:lpstr>Office Theme</vt:lpstr>
      <vt:lpstr>Operation Analytics and Investigating Metric Spike</vt:lpstr>
      <vt:lpstr>PowerPoint Presentation</vt:lpstr>
      <vt:lpstr>Project Description </vt:lpstr>
      <vt:lpstr>Approach</vt:lpstr>
      <vt:lpstr>Insights : Job Data </vt:lpstr>
      <vt:lpstr>Insights </vt:lpstr>
      <vt:lpstr>Insights </vt:lpstr>
      <vt:lpstr>Insights </vt:lpstr>
      <vt:lpstr>Insights: Investigating metric spike  </vt:lpstr>
      <vt:lpstr>Insights </vt:lpstr>
      <vt:lpstr>Insights </vt:lpstr>
      <vt:lpstr>Insights </vt:lpstr>
      <vt:lpstr>Insights </vt:lpstr>
      <vt:lpstr>Results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PROCESS Finding Best Online Certification Program</dc:title>
  <dc:creator>sudhansukumar2556@gmail.com</dc:creator>
  <cp:lastModifiedBy>sudhansukumar2556@gmail.com</cp:lastModifiedBy>
  <cp:revision>5</cp:revision>
  <dcterms:created xsi:type="dcterms:W3CDTF">2023-05-12T13:42:04Z</dcterms:created>
  <dcterms:modified xsi:type="dcterms:W3CDTF">2023-06-18T18:21:08Z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